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122aeb1af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122aeb1af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122aeb1af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122aeb1af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122aeb1af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122aeb1af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293f5d8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293f5d8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122aeb1af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122aeb1af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122aeb1af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122aeb1af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122aeb1af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122aeb1af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122aeb1af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122aeb1af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122aeb1af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122aeb1af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122aeb1af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122aeb1af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293f5d8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293f5d8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122aeb1af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122aeb1af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2989262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2989262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122aeb1af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122aeb1af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122aeb1af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122aeb1af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122aeb1af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122aeb1af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122aeb1af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122aeb1af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293f5d81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293f5d81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a8be7d62d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a8be7d62d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122aeb1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122aeb1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122aeb1a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122aeb1a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122aeb1af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122aeb1af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122aeb1af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122aeb1a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122aeb1af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122aeb1af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twitter.com/AnonAella/status/1311701479183482880" TargetMode="External"/><Relationship Id="rId4" Type="http://schemas.openxmlformats.org/officeDocument/2006/relationships/hyperlink" Target="https://twitter.com/AnonAella/status/1311701479183482880" TargetMode="External"/><Relationship Id="rId10" Type="http://schemas.openxmlformats.org/officeDocument/2006/relationships/image" Target="../media/image2.png"/><Relationship Id="rId9" Type="http://schemas.openxmlformats.org/officeDocument/2006/relationships/image" Target="../media/image15.png"/><Relationship Id="rId5" Type="http://schemas.openxmlformats.org/officeDocument/2006/relationships/hyperlink" Target="https://twitter.com/fIuffyrose/status/1312490035174809600" TargetMode="External"/><Relationship Id="rId6" Type="http://schemas.openxmlformats.org/officeDocument/2006/relationships/hyperlink" Target="https://twitter.com/Vedic_Revival/status/1312992239384236032" TargetMode="External"/><Relationship Id="rId7" Type="http://schemas.openxmlformats.org/officeDocument/2006/relationships/hyperlink" Target="https://web.archive.org/web/20201007042015/https://www.opindia.com/2020/10/justice-for-hathras-victim-carrd-website-pulled-down-instigate-violence-reports/" TargetMode="External"/><Relationship Id="rId8"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archive.is/https://webcache.googleusercontent.com/search?q=cache:QhCh6dMh2FUJ:https://justiceforhathrasvictim.carrd.co/+&amp;cd=1&amp;hl=en&amp;ct=clnk&amp;gl=i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hyperlink" Target="http://archive.is/iAdP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 Id="rId11" Type="http://schemas.openxmlformats.org/officeDocument/2006/relationships/hyperlink" Target="https://web.archive.org/web/20201007042015/https://www.opindia.com/2020/10/justice-for-hathras-victim-carrd-website-pulled-down-instigate-violence-reports/" TargetMode="External"/><Relationship Id="rId10" Type="http://schemas.openxmlformats.org/officeDocument/2006/relationships/hyperlink" Target="http://archive.is/iAdP0" TargetMode="External"/><Relationship Id="rId9" Type="http://schemas.openxmlformats.org/officeDocument/2006/relationships/hyperlink" Target="http://archive.is/iAdP0" TargetMode="External"/><Relationship Id="rId5" Type="http://schemas.openxmlformats.org/officeDocument/2006/relationships/image" Target="../media/image9.jpg"/><Relationship Id="rId6" Type="http://schemas.openxmlformats.org/officeDocument/2006/relationships/image" Target="../media/image3.jpg"/><Relationship Id="rId7" Type="http://schemas.openxmlformats.org/officeDocument/2006/relationships/image" Target="../media/image14.jpg"/><Relationship Id="rId8" Type="http://schemas.openxmlformats.org/officeDocument/2006/relationships/hyperlink" Target="http://archive.is/iAdP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hyperlink" Target="https://www.opindia.com/2020/10/justice-for-hathras-victim-carrd-website-pulled-down-instigate-violence-reports/" TargetMode="External"/><Relationship Id="rId6" Type="http://schemas.openxmlformats.org/officeDocument/2006/relationships/hyperlink" Target="https://archive.is/5ZH7V"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hyperlink" Target="https://www.opindia.com/2020/10/justice-for-hathras-victim-carrd-website-pulled-down-instigate-violence-reports/" TargetMode="External"/><Relationship Id="rId6" Type="http://schemas.openxmlformats.org/officeDocument/2006/relationships/hyperlink" Target="https://archive.is/5ZH7V"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hyperlink" Target="https://www.opindia.com/2020/10/justice-for-hathras-victim-carrd-website-pulled-down-instigate-violence-reports/" TargetMode="External"/><Relationship Id="rId6" Type="http://schemas.openxmlformats.org/officeDocument/2006/relationships/hyperlink" Target="https://archive.is/5ZH7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thewire.in/women/average-87-rape-cases-daily-over-7-rise-in-crimes-against-women-in-2019-ncrb-data" TargetMode="External"/><Relationship Id="rId4" Type="http://schemas.openxmlformats.org/officeDocument/2006/relationships/hyperlink" Target="https://timesofindia.indiatimes.com/india/india-sees-88-rape-cases-a-day-but-conviction-rate-below-30/articleshow/78526440.cm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6.png"/><Relationship Id="rId11" Type="http://schemas.openxmlformats.org/officeDocument/2006/relationships/hyperlink" Target="http://archive.is/iAdP0" TargetMode="External"/><Relationship Id="rId10" Type="http://schemas.openxmlformats.org/officeDocument/2006/relationships/hyperlink" Target="https://helpourindia.carrd.co/" TargetMode="External"/><Relationship Id="rId9" Type="http://schemas.openxmlformats.org/officeDocument/2006/relationships/hyperlink" Target="https://amnesty.org.in/support-indias-most-vulnerable-fight-covid-19-a-list-of-fundraisers-you-can-donate-to/" TargetMode="External"/><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hyperlink" Target="https://web.archive.org/web/20201007042015/https://www.opindia.com/2020/10/justice-for-hathras-victim-carrd-website-pulled-down-instigate-violence-reports/" TargetMode="External"/><Relationship Id="rId8" Type="http://schemas.openxmlformats.org/officeDocument/2006/relationships/hyperlink" Target="https://www.amnesty.org/e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twitter.com/search?q=justiceforhathrasvictim.carrd.co%2F&amp;src=typed_query" TargetMode="External"/><Relationship Id="rId4" Type="http://schemas.openxmlformats.org/officeDocument/2006/relationships/hyperlink" Target="https://twitter.com/search?q=justiceforhathrasvictim.carrd.co%2F&amp;src=typed_query" TargetMode="External"/><Relationship Id="rId5" Type="http://schemas.openxmlformats.org/officeDocument/2006/relationships/image" Target="../media/image31.png"/><Relationship Id="rId6" Type="http://schemas.openxmlformats.org/officeDocument/2006/relationships/image" Target="../media/image25.png"/><Relationship Id="rId7" Type="http://schemas.openxmlformats.org/officeDocument/2006/relationships/image" Target="../media/image30.png"/><Relationship Id="rId8"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4.jpg"/><Relationship Id="rId5" Type="http://schemas.openxmlformats.org/officeDocument/2006/relationships/hyperlink" Target="https://web.archive.org/web/20201007042015/https://www.opindia.com/2020/10/justice-for-hathras-victim-carrd-website-pulled-down-instigate-violence-reports/" TargetMode="External"/><Relationship Id="rId6" Type="http://schemas.openxmlformats.org/officeDocument/2006/relationships/hyperlink" Target="http://archive.is/UvRxR" TargetMode="External"/><Relationship Id="rId7" Type="http://schemas.openxmlformats.org/officeDocument/2006/relationships/hyperlink" Target="https://web.archive.org/web/20201006172036/https://twitter.com/Vedic_Revival/status/1312987858614071296" TargetMode="External"/><Relationship Id="rId8" Type="http://schemas.openxmlformats.org/officeDocument/2006/relationships/hyperlink" Target="https://twitter.com/wallowwflower"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hyperlink" Target="https://web.archive.org/web/20201007042015/https://www.opindia.com/2020/10/justice-for-hathras-victim-carrd-website-pulled-down-instigate-violence-repor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hyperlink" Target="https://educateyourselff.carrd.co/" TargetMode="External"/><Relationship Id="rId5" Type="http://schemas.openxmlformats.org/officeDocument/2006/relationships/hyperlink" Target="https://archive.is/Ufto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dw.com/en/why-indias-dalit-women-are-vulnerable-to-sexual-violence/a-55423556" TargetMode="External"/><Relationship Id="rId4" Type="http://schemas.openxmlformats.org/officeDocument/2006/relationships/hyperlink" Target="https://timesofindia.indiatimes.com/india/india-sees-88-rape-cases-a-day-but-conviction-rate-below-30/articleshow/78526440.cms" TargetMode="External"/><Relationship Id="rId5" Type="http://schemas.openxmlformats.org/officeDocument/2006/relationships/hyperlink" Target="https://www.thenewsminute.com/article/opinion-how-caste-and-gender-are-intertwined-violence-against-dalit-women-13502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hyperlink" Target="https://web.archive.org/web/20201007042015/https://www.opindia.com/2020/10/justice-for-hathras-victim-carrd-website-pulled-down-instigate-violence-repor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hyperlink" Target="https://justiceforhathrasvictim.carrd.c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technologyreview.com/2020/08/27/1007714/carrd-internet-of-protest-is-being-built-on-one-shot-websites/#:~:text=Along%20with%20better%2Dknown%20tools,process%20of%20creating%20web%20pages." TargetMode="External"/><Relationship Id="rId4" Type="http://schemas.openxmlformats.org/officeDocument/2006/relationships/hyperlink" Target="https://carrd.co/" TargetMode="External"/><Relationship Id="rId5" Type="http://schemas.openxmlformats.org/officeDocument/2006/relationships/hyperlink" Target="https://themakingof.carrd.co/" TargetMode="External"/><Relationship Id="rId6" Type="http://schemas.openxmlformats.org/officeDocument/2006/relationships/hyperlink" Target="https://twitter.com/ajlkn" TargetMode="External"/><Relationship Id="rId7"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rb.gy/mbdema" TargetMode="External"/><Relationship Id="rId4" Type="http://schemas.openxmlformats.org/officeDocument/2006/relationships/hyperlink" Target="https://blacklivesmatters.carrd.co/" TargetMode="External"/><Relationship Id="rId5" Type="http://schemas.openxmlformats.org/officeDocument/2006/relationships/hyperlink" Target="https://www.technologyreview.com/2020/08/27/1007714/carrd-internet-of-protest-is-being-built-on-one-shot-websites/#:~:text=Along%20with%20better%2Dknown%20tools,process%20of%20creating%20web%20pages." TargetMode="External"/><Relationship Id="rId6" Type="http://schemas.openxmlformats.org/officeDocument/2006/relationships/image" Target="../media/image17.png"/><Relationship Id="rId7"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shethepeople.tv/news/10-things-to-know-about-the-hathras-gang-rape-case/" TargetMode="External"/><Relationship Id="rId4" Type="http://schemas.openxmlformats.org/officeDocument/2006/relationships/hyperlink" Target="https://en.wikipedia.org/wiki/2020_Hathras_gang_rape_and_murd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29630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solidFill>
                  <a:srgbClr val="666666"/>
                </a:solidFill>
              </a:rPr>
              <a:t> </a:t>
            </a:r>
            <a:r>
              <a:rPr lang="en" sz="4200">
                <a:solidFill>
                  <a:srgbClr val="3C78D8"/>
                </a:solidFill>
              </a:rPr>
              <a:t>Analysis of a website taken down </a:t>
            </a:r>
            <a:endParaRPr sz="4200">
              <a:solidFill>
                <a:srgbClr val="3C78D8"/>
              </a:solidFill>
            </a:endParaRPr>
          </a:p>
          <a:p>
            <a:pPr indent="0" lvl="0" marL="0" rtl="0" algn="l">
              <a:spcBef>
                <a:spcPts val="0"/>
              </a:spcBef>
              <a:spcAft>
                <a:spcPts val="0"/>
              </a:spcAft>
              <a:buNone/>
            </a:pPr>
            <a:r>
              <a:rPr lang="en" sz="4200">
                <a:solidFill>
                  <a:srgbClr val="3C78D8"/>
                </a:solidFill>
              </a:rPr>
              <a:t>  on claims of instigating violence</a:t>
            </a:r>
            <a:endParaRPr sz="4200">
              <a:solidFill>
                <a:srgbClr val="3C78D8"/>
              </a:solidFill>
            </a:endParaRPr>
          </a:p>
        </p:txBody>
      </p:sp>
      <p:sp>
        <p:nvSpPr>
          <p:cNvPr id="55" name="Google Shape;55;p13"/>
          <p:cNvSpPr txBox="1"/>
          <p:nvPr>
            <p:ph idx="1" type="subTitle"/>
          </p:nvPr>
        </p:nvSpPr>
        <p:spPr>
          <a:xfrm>
            <a:off x="311700" y="2834125"/>
            <a:ext cx="8520600" cy="183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Harveen Kaur</a:t>
            </a:r>
            <a:endParaRPr sz="1900"/>
          </a:p>
          <a:p>
            <a:pPr indent="0" lvl="0" marL="0" rtl="0" algn="ctr">
              <a:spcBef>
                <a:spcPts val="0"/>
              </a:spcBef>
              <a:spcAft>
                <a:spcPts val="0"/>
              </a:spcAft>
              <a:buNone/>
            </a:pPr>
            <a:r>
              <a:rPr lang="en" sz="1900"/>
              <a:t>Old Dominion University</a:t>
            </a:r>
            <a:endParaRPr sz="1900"/>
          </a:p>
          <a:p>
            <a:pPr indent="0" lvl="0" marL="0" rtl="0" algn="ctr">
              <a:spcBef>
                <a:spcPts val="0"/>
              </a:spcBef>
              <a:spcAft>
                <a:spcPts val="0"/>
              </a:spcAft>
              <a:buNone/>
            </a:pPr>
            <a:r>
              <a:rPr lang="en" sz="1900"/>
              <a:t>CS-795 Web Archiving Forensics</a:t>
            </a:r>
            <a:endParaRPr sz="1900"/>
          </a:p>
          <a:p>
            <a:pPr indent="0" lvl="0" marL="0" rtl="0" algn="ctr">
              <a:spcBef>
                <a:spcPts val="0"/>
              </a:spcBef>
              <a:spcAft>
                <a:spcPts val="0"/>
              </a:spcAft>
              <a:buNone/>
            </a:pPr>
            <a:r>
              <a:rPr lang="en" sz="1900"/>
              <a:t>hkaur001@odu.edu</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311700" y="4096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 sz="1800">
                <a:solidFill>
                  <a:srgbClr val="3C78D8"/>
                </a:solidFill>
              </a:rPr>
              <a:t>16 mementos were found using memgator</a:t>
            </a:r>
            <a:endParaRPr>
              <a:solidFill>
                <a:srgbClr val="3C78D8"/>
              </a:solidFill>
            </a:endParaRPr>
          </a:p>
        </p:txBody>
      </p:sp>
      <p:sp>
        <p:nvSpPr>
          <p:cNvPr id="145" name="Google Shape;14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&gt; curl -s http://memgator.cs.odu.edu/timemap/link/https://justiceforhathrasvictim.carrd.co/ | grep datetime | awk '{print $1}' | awk -v FS=/ '{print $3}' | sort | uniq -c | sort -nr</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    </a:t>
            </a:r>
            <a:r>
              <a:rPr lang="en" sz="1000">
                <a:solidFill>
                  <a:srgbClr val="CC0000"/>
                </a:solidFill>
                <a:latin typeface="Courier New"/>
                <a:ea typeface="Courier New"/>
                <a:cs typeface="Courier New"/>
                <a:sym typeface="Courier New"/>
              </a:rPr>
              <a:t> 14 web.archive.org</a:t>
            </a:r>
            <a:endParaRPr sz="1000">
              <a:solidFill>
                <a:srgbClr val="CC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solidFill>
                  <a:srgbClr val="CC0000"/>
                </a:solidFill>
                <a:latin typeface="Courier New"/>
                <a:ea typeface="Courier New"/>
                <a:cs typeface="Courier New"/>
                <a:sym typeface="Courier New"/>
              </a:rPr>
              <a:t>      5 archive.md</a:t>
            </a:r>
            <a:endParaRPr sz="1000">
              <a:solidFill>
                <a:srgbClr val="CC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&gt; </a:t>
            </a:r>
            <a:r>
              <a:rPr lang="en" sz="1000">
                <a:latin typeface="Courier New"/>
                <a:ea typeface="Courier New"/>
                <a:cs typeface="Courier New"/>
                <a:sym typeface="Courier New"/>
              </a:rPr>
              <a:t>curl -s http://memgator.cs.odu.edu/timemap/link/https://justiceforhathrasvictim.carrd.co/ | grep memento | head -n 5</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&lt;http://archive.md/20201005065119/https://justiceforhathrasvictim.carrd.co/&gt;; rel="first memento"; datetime="Mon, 05 Oct 2020 06:51:19 GMT",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&lt;http://archive.md/20201006071445/https://justiceforhathrasvictim.carrd.co/&gt;; rel="memento"; datetime="Tue, 06 Oct 2020 07:14:45 GMT",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&lt;https://web.archive.org/web/20201006124530/https://justiceforhathrasvictim.carrd.co/&gt;; rel="memento"; datetime="Tue, 06 Oct 2020 12:45:30 GMT",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000">
                <a:latin typeface="Courier New"/>
                <a:ea typeface="Courier New"/>
                <a:cs typeface="Courier New"/>
                <a:sym typeface="Courier New"/>
              </a:rPr>
              <a:t>&lt;https://web.archive.org/web/20201006171352/https://justiceforhathrasvictim.carrd.co/&gt;; rel="memento"; datetime="Tue, 06 Oct 2020 17:13:52 GMT",</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&lt;http://archive.md/20201007002801/https://justiceforhathrasvictim.carrd.co/&gt;; rel="memento"; datetime="Wed, 07 Oct 2020 00:28:01 GMT",</a:t>
            </a:r>
            <a:endParaRPr sz="1000">
              <a:latin typeface="Courier New"/>
              <a:ea typeface="Courier New"/>
              <a:cs typeface="Courier New"/>
              <a:sym typeface="Courier New"/>
            </a:endParaRPr>
          </a:p>
        </p:txBody>
      </p:sp>
      <p:sp>
        <p:nvSpPr>
          <p:cNvPr id="146" name="Google Shape;14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 name="Google Shape;147;p22"/>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21125" y="445050"/>
            <a:ext cx="8520600" cy="4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78D8"/>
                </a:solidFill>
              </a:rPr>
              <a:t>Estimate</a:t>
            </a:r>
            <a:r>
              <a:rPr lang="en" sz="1800">
                <a:solidFill>
                  <a:srgbClr val="3C78D8"/>
                </a:solidFill>
              </a:rPr>
              <a:t>d</a:t>
            </a:r>
            <a:r>
              <a:rPr lang="en" sz="1800">
                <a:solidFill>
                  <a:srgbClr val="3C78D8"/>
                </a:solidFill>
              </a:rPr>
              <a:t> creation date of the Carrd website based on the tweets shared is October 1st, 2020</a:t>
            </a:r>
            <a:endParaRPr>
              <a:solidFill>
                <a:srgbClr val="3C78D8"/>
              </a:solidFill>
            </a:endParaRPr>
          </a:p>
        </p:txBody>
      </p:sp>
      <p:sp>
        <p:nvSpPr>
          <p:cNvPr id="153" name="Google Shape;153;p23"/>
          <p:cNvSpPr txBox="1"/>
          <p:nvPr>
            <p:ph idx="1" type="body"/>
          </p:nvPr>
        </p:nvSpPr>
        <p:spPr>
          <a:xfrm>
            <a:off x="330300" y="4109000"/>
            <a:ext cx="8502000" cy="45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 u="sng">
                <a:solidFill>
                  <a:schemeClr val="hlink"/>
                </a:solidFill>
                <a:hlinkClick r:id="rId3"/>
              </a:rPr>
              <a:t>ht</a:t>
            </a:r>
            <a:r>
              <a:rPr lang="en" sz="700" u="sng">
                <a:solidFill>
                  <a:schemeClr val="hlink"/>
                </a:solidFill>
                <a:hlinkClick r:id="rId4"/>
              </a:rPr>
              <a:t>tps://twitter.com/AnonAella/status/1311701479183482880</a:t>
            </a:r>
            <a:endParaRPr sz="700"/>
          </a:p>
          <a:p>
            <a:pPr indent="0" lvl="0" marL="0" rtl="0" algn="ctr">
              <a:spcBef>
                <a:spcPts val="0"/>
              </a:spcBef>
              <a:spcAft>
                <a:spcPts val="0"/>
              </a:spcAft>
              <a:buNone/>
            </a:pPr>
            <a:r>
              <a:rPr lang="en" sz="700" u="sng">
                <a:solidFill>
                  <a:schemeClr val="hlink"/>
                </a:solidFill>
                <a:hlinkClick r:id="rId5"/>
              </a:rPr>
              <a:t>https://twitter.com/fIuffyrose/status/1312490035174809600</a:t>
            </a:r>
            <a:r>
              <a:rPr lang="en" sz="700" u="sng">
                <a:solidFill>
                  <a:schemeClr val="hlink"/>
                </a:solidFill>
                <a:hlinkClick r:id="rId6"/>
              </a:rPr>
              <a:t>https://twitter.com/Vedic_Revival/status/1312992239384236032</a:t>
            </a:r>
            <a:endParaRPr sz="700"/>
          </a:p>
          <a:p>
            <a:pPr indent="0" lvl="0" marL="0" rtl="0" algn="ctr">
              <a:lnSpc>
                <a:spcPct val="100000"/>
              </a:lnSpc>
              <a:spcBef>
                <a:spcPts val="0"/>
              </a:spcBef>
              <a:spcAft>
                <a:spcPts val="0"/>
              </a:spcAft>
              <a:buClr>
                <a:schemeClr val="dk1"/>
              </a:buClr>
              <a:buSzPts val="1100"/>
              <a:buFont typeface="Arial"/>
              <a:buNone/>
            </a:pPr>
            <a:r>
              <a:rPr lang="en" sz="800" u="sng">
                <a:solidFill>
                  <a:schemeClr val="accent5"/>
                </a:solidFill>
                <a:hlinkClick r:id="rId7">
                  <a:extLst>
                    <a:ext uri="{A12FA001-AC4F-418D-AE19-62706E023703}">
                      <ahyp:hlinkClr val="tx"/>
                    </a:ext>
                  </a:extLst>
                </a:hlinkClick>
              </a:rPr>
              <a:t>https://web.archive.org/web/20201007042015/https://www.opindia.com/2020/10/justice-for-hathras-victim-carrd-website-pulled-down-instigate-violence-reports/</a:t>
            </a:r>
            <a:endParaRPr sz="800">
              <a:solidFill>
                <a:schemeClr val="dk1"/>
              </a:solidFill>
            </a:endParaRPr>
          </a:p>
          <a:p>
            <a:pPr indent="0" lvl="0" marL="0" rtl="0" algn="l">
              <a:spcBef>
                <a:spcPts val="0"/>
              </a:spcBef>
              <a:spcAft>
                <a:spcPts val="1600"/>
              </a:spcAft>
              <a:buNone/>
            </a:pPr>
            <a:r>
              <a:t/>
            </a:r>
            <a:endParaRPr sz="700"/>
          </a:p>
        </p:txBody>
      </p:sp>
      <p:sp>
        <p:nvSpPr>
          <p:cNvPr id="154" name="Google Shape;15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23"/>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156" name="Google Shape;156;p23"/>
          <p:cNvPicPr preferRelativeResize="0"/>
          <p:nvPr/>
        </p:nvPicPr>
        <p:blipFill>
          <a:blip r:embed="rId8">
            <a:alphaModFix/>
          </a:blip>
          <a:stretch>
            <a:fillRect/>
          </a:stretch>
        </p:blipFill>
        <p:spPr>
          <a:xfrm>
            <a:off x="596450" y="1178301"/>
            <a:ext cx="2831512" cy="3091951"/>
          </a:xfrm>
          <a:prstGeom prst="rect">
            <a:avLst/>
          </a:prstGeom>
          <a:noFill/>
          <a:ln>
            <a:noFill/>
          </a:ln>
        </p:spPr>
      </p:pic>
      <p:pic>
        <p:nvPicPr>
          <p:cNvPr id="157" name="Google Shape;157;p23"/>
          <p:cNvPicPr preferRelativeResize="0"/>
          <p:nvPr/>
        </p:nvPicPr>
        <p:blipFill>
          <a:blip r:embed="rId9">
            <a:alphaModFix/>
          </a:blip>
          <a:stretch>
            <a:fillRect/>
          </a:stretch>
        </p:blipFill>
        <p:spPr>
          <a:xfrm>
            <a:off x="3342613" y="1267525"/>
            <a:ext cx="3025875" cy="1501675"/>
          </a:xfrm>
          <a:prstGeom prst="rect">
            <a:avLst/>
          </a:prstGeom>
          <a:noFill/>
          <a:ln>
            <a:noFill/>
          </a:ln>
        </p:spPr>
      </p:pic>
      <p:pic>
        <p:nvPicPr>
          <p:cNvPr id="158" name="Google Shape;158;p23"/>
          <p:cNvPicPr preferRelativeResize="0"/>
          <p:nvPr/>
        </p:nvPicPr>
        <p:blipFill>
          <a:blip r:embed="rId10">
            <a:alphaModFix/>
          </a:blip>
          <a:stretch>
            <a:fillRect/>
          </a:stretch>
        </p:blipFill>
        <p:spPr>
          <a:xfrm>
            <a:off x="6131253" y="1025675"/>
            <a:ext cx="2472623" cy="2962575"/>
          </a:xfrm>
          <a:prstGeom prst="rect">
            <a:avLst/>
          </a:prstGeom>
          <a:noFill/>
          <a:ln>
            <a:noFill/>
          </a:ln>
        </p:spPr>
      </p:pic>
      <p:sp>
        <p:nvSpPr>
          <p:cNvPr id="159" name="Google Shape;159;p23"/>
          <p:cNvSpPr txBox="1"/>
          <p:nvPr/>
        </p:nvSpPr>
        <p:spPr>
          <a:xfrm>
            <a:off x="865850" y="3855050"/>
            <a:ext cx="1046400" cy="1827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txBox="1"/>
          <p:nvPr/>
        </p:nvSpPr>
        <p:spPr>
          <a:xfrm>
            <a:off x="3621425" y="2390875"/>
            <a:ext cx="1277700" cy="1827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txBox="1"/>
          <p:nvPr/>
        </p:nvSpPr>
        <p:spPr>
          <a:xfrm>
            <a:off x="6266675" y="3855050"/>
            <a:ext cx="1046400" cy="1332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txBox="1"/>
          <p:nvPr/>
        </p:nvSpPr>
        <p:spPr>
          <a:xfrm>
            <a:off x="6266675" y="2161275"/>
            <a:ext cx="1277700" cy="1332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The first memento is from 2020-10-05</a:t>
            </a:r>
            <a:endParaRPr>
              <a:solidFill>
                <a:srgbClr val="3C78D8"/>
              </a:solidFill>
            </a:endParaRPr>
          </a:p>
        </p:txBody>
      </p:sp>
      <p:sp>
        <p:nvSpPr>
          <p:cNvPr id="168" name="Google Shape;168;p24"/>
          <p:cNvSpPr txBox="1"/>
          <p:nvPr>
            <p:ph idx="1" type="body"/>
          </p:nvPr>
        </p:nvSpPr>
        <p:spPr>
          <a:xfrm>
            <a:off x="451450" y="1017725"/>
            <a:ext cx="4995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ourier New"/>
                <a:ea typeface="Courier New"/>
                <a:cs typeface="Courier New"/>
                <a:sym typeface="Courier New"/>
              </a:rPr>
              <a:t>Carbon dating the website</a:t>
            </a:r>
            <a:endParaRPr sz="1000">
              <a:latin typeface="Courier New"/>
              <a:ea typeface="Courier New"/>
              <a:cs typeface="Courier New"/>
              <a:sym typeface="Courier New"/>
            </a:endParaRPr>
          </a:p>
          <a:p>
            <a:pPr indent="0" lvl="0" marL="0" rtl="0" algn="l">
              <a:spcBef>
                <a:spcPts val="0"/>
              </a:spcBef>
              <a:spcAft>
                <a:spcPts val="0"/>
              </a:spcAft>
              <a:buNone/>
            </a:pPr>
            <a:r>
              <a:rPr lang="en" sz="1000">
                <a:latin typeface="Courier New"/>
                <a:ea typeface="Courier New"/>
                <a:cs typeface="Courier New"/>
                <a:sym typeface="Courier New"/>
              </a:rPr>
              <a:t>&gt; carbondate https://justiceforhathrasvictim.carrd.co/</a:t>
            </a:r>
            <a:endParaRPr sz="10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"self": "http://carbondate.cs.odu.edu/cd/https://justiceforhathrasvictim.carrd.co/",</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"uri": "https://justiceforhathrasvictim.carrd.co/",</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"estimated-creation-date": "2020-10-05T06:51:19",</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"earliest-sources": [</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"archive.md"</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"sources": {</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"archive.md": {</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"uri-m": "http://archive.md/20201005065119/https://justiceforhathrasvictim.carrd.co/",</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"memento-datetime": "2020-10-05T06:51:19",</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"memento-pubdate": "2020-10-05T06:51:19",</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"earliest": "2020-10-05T06:51:19"</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"web.archive.org": {</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"uri-m": "https://web.archive.org/web/20201006124530/https://justiceforhathrasvictim.carrd.co/",</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"memento-datetime": "2020-10-06T12:45:30",</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"memento-pubdate": "",</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"earliest": "2020-10-06T12:45:30"</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"self": "http://carbondate.cs.odu.edu/cd/https://justiceforhathrasvictim.carrd.co/",</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"uri": "https://justiceforhathrasvictim.carrd.co/",</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"estimated-creation-date": "2020-10-05T06:51:19",</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"earliest-sources": [</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"archive.md"</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  }</a:t>
            </a:r>
            <a:endParaRPr sz="600">
              <a:latin typeface="Courier New"/>
              <a:ea typeface="Courier New"/>
              <a:cs typeface="Courier New"/>
              <a:sym typeface="Courier New"/>
            </a:endParaRPr>
          </a:p>
          <a:p>
            <a:pPr indent="0" lvl="0" marL="0" rtl="0" algn="l">
              <a:spcBef>
                <a:spcPts val="0"/>
              </a:spcBef>
              <a:spcAft>
                <a:spcPts val="0"/>
              </a:spcAft>
              <a:buNone/>
            </a:pPr>
            <a:r>
              <a:rPr lang="en" sz="600">
                <a:latin typeface="Courier New"/>
                <a:ea typeface="Courier New"/>
                <a:cs typeface="Courier New"/>
                <a:sym typeface="Courier New"/>
              </a:rPr>
              <a:t>}</a:t>
            </a:r>
            <a:endParaRPr sz="600">
              <a:latin typeface="Courier New"/>
              <a:ea typeface="Courier New"/>
              <a:cs typeface="Courier New"/>
              <a:sym typeface="Courier New"/>
            </a:endParaRPr>
          </a:p>
          <a:p>
            <a:pPr indent="0" lvl="0" marL="0" rtl="0" algn="l">
              <a:spcBef>
                <a:spcPts val="0"/>
              </a:spcBef>
              <a:spcAft>
                <a:spcPts val="0"/>
              </a:spcAft>
              <a:buNone/>
            </a:pPr>
            <a:r>
              <a:t/>
            </a:r>
            <a:endParaRPr sz="600">
              <a:latin typeface="Courier New"/>
              <a:ea typeface="Courier New"/>
              <a:cs typeface="Courier New"/>
              <a:sym typeface="Courier New"/>
            </a:endParaRPr>
          </a:p>
          <a:p>
            <a:pPr indent="0" lvl="0" marL="0" rtl="0" algn="l">
              <a:spcBef>
                <a:spcPts val="0"/>
              </a:spcBef>
              <a:spcAft>
                <a:spcPts val="0"/>
              </a:spcAft>
              <a:buNone/>
            </a:pPr>
            <a:r>
              <a:t/>
            </a:r>
            <a:endParaRPr sz="600">
              <a:latin typeface="Courier New"/>
              <a:ea typeface="Courier New"/>
              <a:cs typeface="Courier New"/>
              <a:sym typeface="Courier New"/>
            </a:endParaRPr>
          </a:p>
        </p:txBody>
      </p:sp>
      <p:sp>
        <p:nvSpPr>
          <p:cNvPr id="169" name="Google Shape;16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0" name="Google Shape;170;p24"/>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sp>
        <p:nvSpPr>
          <p:cNvPr id="171" name="Google Shape;171;p24"/>
          <p:cNvSpPr txBox="1"/>
          <p:nvPr/>
        </p:nvSpPr>
        <p:spPr>
          <a:xfrm>
            <a:off x="1731750" y="2476250"/>
            <a:ext cx="984900" cy="1620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txBox="1"/>
          <p:nvPr/>
        </p:nvSpPr>
        <p:spPr>
          <a:xfrm>
            <a:off x="5638050" y="2203650"/>
            <a:ext cx="28344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E</a:t>
            </a:r>
            <a:r>
              <a:rPr lang="en" sz="1100">
                <a:solidFill>
                  <a:srgbClr val="666666"/>
                </a:solidFill>
              </a:rPr>
              <a:t>stimated creation date:</a:t>
            </a:r>
            <a:r>
              <a:rPr lang="en" sz="1100">
                <a:solidFill>
                  <a:srgbClr val="666666"/>
                </a:solidFill>
              </a:rPr>
              <a:t> 2020-10-05.</a:t>
            </a:r>
            <a:endParaRPr sz="1100">
              <a:solidFill>
                <a:srgbClr val="666666"/>
              </a:solidFill>
            </a:endParaRPr>
          </a:p>
          <a:p>
            <a:pPr indent="0" lvl="0" marL="0" rtl="0" algn="l">
              <a:spcBef>
                <a:spcPts val="0"/>
              </a:spcBef>
              <a:spcAft>
                <a:spcPts val="0"/>
              </a:spcAft>
              <a:buNone/>
            </a:pPr>
            <a:r>
              <a:t/>
            </a:r>
            <a:endParaRPr sz="1100">
              <a:solidFill>
                <a:srgbClr val="666666"/>
              </a:solidFill>
            </a:endParaRPr>
          </a:p>
          <a:p>
            <a:pPr indent="0" lvl="0" marL="0" rtl="0" algn="l">
              <a:spcBef>
                <a:spcPts val="0"/>
              </a:spcBef>
              <a:spcAft>
                <a:spcPts val="0"/>
              </a:spcAft>
              <a:buNone/>
            </a:pPr>
            <a:r>
              <a:rPr lang="en" sz="1100">
                <a:solidFill>
                  <a:srgbClr val="666666"/>
                </a:solidFill>
              </a:rPr>
              <a:t>Second memento: 2020-10-06</a:t>
            </a:r>
            <a:endParaRPr sz="1100">
              <a:solidFill>
                <a:srgbClr val="666666"/>
              </a:solidFill>
            </a:endParaRPr>
          </a:p>
        </p:txBody>
      </p:sp>
      <p:sp>
        <p:nvSpPr>
          <p:cNvPr id="173" name="Google Shape;173;p24"/>
          <p:cNvSpPr txBox="1"/>
          <p:nvPr/>
        </p:nvSpPr>
        <p:spPr>
          <a:xfrm>
            <a:off x="1847150" y="1750975"/>
            <a:ext cx="1046400" cy="1332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txBox="1"/>
          <p:nvPr/>
        </p:nvSpPr>
        <p:spPr>
          <a:xfrm>
            <a:off x="1731750" y="3077600"/>
            <a:ext cx="984900" cy="1926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321125" y="289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             There are 5 mementos in archive.is</a:t>
            </a:r>
            <a:endParaRPr>
              <a:solidFill>
                <a:srgbClr val="3C78D8"/>
              </a:solidFill>
            </a:endParaRPr>
          </a:p>
        </p:txBody>
      </p:sp>
      <p:sp>
        <p:nvSpPr>
          <p:cNvPr id="180" name="Google Shape;18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sz="1100"/>
          </a:p>
        </p:txBody>
      </p:sp>
      <p:sp>
        <p:nvSpPr>
          <p:cNvPr id="181" name="Google Shape;18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2" name="Google Shape;182;p25"/>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183" name="Google Shape;183;p25"/>
          <p:cNvPicPr preferRelativeResize="0"/>
          <p:nvPr/>
        </p:nvPicPr>
        <p:blipFill>
          <a:blip r:embed="rId3">
            <a:alphaModFix/>
          </a:blip>
          <a:stretch>
            <a:fillRect/>
          </a:stretch>
        </p:blipFill>
        <p:spPr>
          <a:xfrm>
            <a:off x="652983" y="1267076"/>
            <a:ext cx="7428119" cy="2138950"/>
          </a:xfrm>
          <a:prstGeom prst="rect">
            <a:avLst/>
          </a:prstGeom>
          <a:noFill/>
          <a:ln>
            <a:noFill/>
          </a:ln>
        </p:spPr>
      </p:pic>
      <p:sp>
        <p:nvSpPr>
          <p:cNvPr id="184" name="Google Shape;184;p25"/>
          <p:cNvSpPr txBox="1"/>
          <p:nvPr/>
        </p:nvSpPr>
        <p:spPr>
          <a:xfrm>
            <a:off x="1503250" y="3682775"/>
            <a:ext cx="5998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txBox="1"/>
          <p:nvPr/>
        </p:nvSpPr>
        <p:spPr>
          <a:xfrm>
            <a:off x="1333175" y="3457350"/>
            <a:ext cx="66534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 mementos show the actual website https://justiceforhathrasvictim.carrd.co/</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78D8"/>
                </a:solidFill>
              </a:rPr>
              <a:t>The first memento was created after the website was taken down</a:t>
            </a:r>
            <a:endParaRPr sz="1800">
              <a:solidFill>
                <a:srgbClr val="3C78D8"/>
              </a:solidFill>
            </a:endParaRPr>
          </a:p>
          <a:p>
            <a:pPr indent="0" lvl="0" marL="0" rtl="0" algn="l">
              <a:spcBef>
                <a:spcPts val="0"/>
              </a:spcBef>
              <a:spcAft>
                <a:spcPts val="0"/>
              </a:spcAft>
              <a:buNone/>
            </a:pPr>
            <a:r>
              <a:t/>
            </a:r>
            <a:endParaRPr/>
          </a:p>
        </p:txBody>
      </p:sp>
      <p:sp>
        <p:nvSpPr>
          <p:cNvPr id="191" name="Google Shape;191;p26"/>
          <p:cNvSpPr txBox="1"/>
          <p:nvPr>
            <p:ph idx="1" type="body"/>
          </p:nvPr>
        </p:nvSpPr>
        <p:spPr>
          <a:xfrm>
            <a:off x="6653700" y="1584825"/>
            <a:ext cx="2636700" cy="6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Website was down by: 2020-10-05  </a:t>
            </a:r>
            <a:endParaRPr sz="1100">
              <a:solidFill>
                <a:srgbClr val="666666"/>
              </a:solidFill>
            </a:endParaRPr>
          </a:p>
          <a:p>
            <a:pPr indent="0" lvl="0" marL="0" rtl="0" algn="l">
              <a:spcBef>
                <a:spcPts val="1600"/>
              </a:spcBef>
              <a:spcAft>
                <a:spcPts val="0"/>
              </a:spcAft>
              <a:buNone/>
            </a:pPr>
            <a:r>
              <a:rPr lang="en" sz="1000"/>
              <a:t>  </a:t>
            </a:r>
            <a:endParaRPr sz="1000"/>
          </a:p>
          <a:p>
            <a:pPr indent="0" lvl="0" marL="0" rtl="0" algn="l">
              <a:spcBef>
                <a:spcPts val="1600"/>
              </a:spcBef>
              <a:spcAft>
                <a:spcPts val="1600"/>
              </a:spcAft>
              <a:buNone/>
            </a:pPr>
            <a:r>
              <a:t/>
            </a:r>
            <a:endParaRPr sz="1000"/>
          </a:p>
        </p:txBody>
      </p:sp>
      <p:sp>
        <p:nvSpPr>
          <p:cNvPr id="192" name="Google Shape;19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26"/>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194" name="Google Shape;194;p26"/>
          <p:cNvPicPr preferRelativeResize="0"/>
          <p:nvPr/>
        </p:nvPicPr>
        <p:blipFill>
          <a:blip r:embed="rId3">
            <a:alphaModFix/>
          </a:blip>
          <a:stretch>
            <a:fillRect/>
          </a:stretch>
        </p:blipFill>
        <p:spPr>
          <a:xfrm>
            <a:off x="2435475" y="899725"/>
            <a:ext cx="4206751" cy="3284399"/>
          </a:xfrm>
          <a:prstGeom prst="rect">
            <a:avLst/>
          </a:prstGeom>
          <a:noFill/>
          <a:ln>
            <a:noFill/>
          </a:ln>
        </p:spPr>
      </p:pic>
      <p:sp>
        <p:nvSpPr>
          <p:cNvPr id="195" name="Google Shape;195;p26"/>
          <p:cNvSpPr txBox="1"/>
          <p:nvPr/>
        </p:nvSpPr>
        <p:spPr>
          <a:xfrm>
            <a:off x="5723025" y="1067625"/>
            <a:ext cx="832200" cy="1956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26"/>
          <p:cNvCxnSpPr/>
          <p:nvPr/>
        </p:nvCxnSpPr>
        <p:spPr>
          <a:xfrm>
            <a:off x="6555225" y="1200825"/>
            <a:ext cx="832200" cy="454800"/>
          </a:xfrm>
          <a:prstGeom prst="straightConnector1">
            <a:avLst/>
          </a:prstGeom>
          <a:noFill/>
          <a:ln cap="flat" cmpd="sng" w="9525">
            <a:solidFill>
              <a:srgbClr val="CC0000"/>
            </a:solidFill>
            <a:prstDash val="solid"/>
            <a:round/>
            <a:headEnd len="med" w="med" type="none"/>
            <a:tailEnd len="med" w="med" type="triangle"/>
          </a:ln>
        </p:spPr>
      </p:cxnSp>
      <p:sp>
        <p:nvSpPr>
          <p:cNvPr id="197" name="Google Shape;197;p26"/>
          <p:cNvSpPr txBox="1"/>
          <p:nvPr/>
        </p:nvSpPr>
        <p:spPr>
          <a:xfrm>
            <a:off x="507900" y="4184125"/>
            <a:ext cx="8061900" cy="4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4"/>
              </a:rPr>
              <a:t>http://archive.is/https://webcache.googleusercontent.com/search?q=cache:QhCh6dMh2FUJ:https://justiceforhathrasvictim.carrd.co/+&amp;cd=1&amp;hl=en&amp;ct=clnk&amp;gl=in</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321125" y="194025"/>
            <a:ext cx="8520600" cy="5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Memento of the website</a:t>
            </a:r>
            <a:r>
              <a:rPr lang="en">
                <a:solidFill>
                  <a:srgbClr val="3C78D8"/>
                </a:solidFill>
              </a:rPr>
              <a:t>                                   </a:t>
            </a:r>
            <a:endParaRPr>
              <a:solidFill>
                <a:srgbClr val="3C78D8"/>
              </a:solidFill>
            </a:endParaRPr>
          </a:p>
          <a:p>
            <a:pPr indent="0" lvl="0" marL="0" rtl="0" algn="l">
              <a:spcBef>
                <a:spcPts val="0"/>
              </a:spcBef>
              <a:spcAft>
                <a:spcPts val="0"/>
              </a:spcAft>
              <a:buNone/>
            </a:pPr>
            <a:r>
              <a:t/>
            </a:r>
            <a:endParaRPr/>
          </a:p>
        </p:txBody>
      </p:sp>
      <p:sp>
        <p:nvSpPr>
          <p:cNvPr id="203" name="Google Shape;203;p27"/>
          <p:cNvSpPr txBox="1"/>
          <p:nvPr>
            <p:ph idx="1" type="body"/>
          </p:nvPr>
        </p:nvSpPr>
        <p:spPr>
          <a:xfrm>
            <a:off x="311700" y="1152475"/>
            <a:ext cx="4322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sz="1100"/>
          </a:p>
        </p:txBody>
      </p:sp>
      <p:sp>
        <p:nvSpPr>
          <p:cNvPr id="204" name="Google Shape;204;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5" name="Google Shape;205;p27"/>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206" name="Google Shape;206;p27"/>
          <p:cNvPicPr preferRelativeResize="0"/>
          <p:nvPr/>
        </p:nvPicPr>
        <p:blipFill>
          <a:blip r:embed="rId3">
            <a:alphaModFix/>
          </a:blip>
          <a:stretch>
            <a:fillRect/>
          </a:stretch>
        </p:blipFill>
        <p:spPr>
          <a:xfrm>
            <a:off x="1849661" y="830753"/>
            <a:ext cx="4536428" cy="3771125"/>
          </a:xfrm>
          <a:prstGeom prst="rect">
            <a:avLst/>
          </a:prstGeom>
          <a:noFill/>
          <a:ln>
            <a:noFill/>
          </a:ln>
        </p:spPr>
      </p:pic>
      <p:sp>
        <p:nvSpPr>
          <p:cNvPr id="207" name="Google Shape;207;p27"/>
          <p:cNvSpPr txBox="1"/>
          <p:nvPr/>
        </p:nvSpPr>
        <p:spPr>
          <a:xfrm>
            <a:off x="5327325" y="890200"/>
            <a:ext cx="1058700" cy="783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txBox="1"/>
          <p:nvPr/>
        </p:nvSpPr>
        <p:spPr>
          <a:xfrm>
            <a:off x="5327325" y="1000900"/>
            <a:ext cx="1058700" cy="1995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27"/>
          <p:cNvCxnSpPr>
            <a:stCxn id="207" idx="3"/>
          </p:cNvCxnSpPr>
          <p:nvPr/>
        </p:nvCxnSpPr>
        <p:spPr>
          <a:xfrm>
            <a:off x="6386025" y="929350"/>
            <a:ext cx="633000" cy="271200"/>
          </a:xfrm>
          <a:prstGeom prst="straightConnector1">
            <a:avLst/>
          </a:prstGeom>
          <a:noFill/>
          <a:ln cap="flat" cmpd="sng" w="19050">
            <a:solidFill>
              <a:srgbClr val="CC0000"/>
            </a:solidFill>
            <a:prstDash val="solid"/>
            <a:round/>
            <a:headEnd len="med" w="med" type="none"/>
            <a:tailEnd len="med" w="med" type="triangle"/>
          </a:ln>
        </p:spPr>
      </p:cxnSp>
      <p:cxnSp>
        <p:nvCxnSpPr>
          <p:cNvPr id="210" name="Google Shape;210;p27"/>
          <p:cNvCxnSpPr/>
          <p:nvPr/>
        </p:nvCxnSpPr>
        <p:spPr>
          <a:xfrm>
            <a:off x="5727075" y="1232800"/>
            <a:ext cx="905700" cy="1153800"/>
          </a:xfrm>
          <a:prstGeom prst="straightConnector1">
            <a:avLst/>
          </a:prstGeom>
          <a:noFill/>
          <a:ln cap="flat" cmpd="sng" w="19050">
            <a:solidFill>
              <a:srgbClr val="CC0000"/>
            </a:solidFill>
            <a:prstDash val="solid"/>
            <a:round/>
            <a:headEnd len="med" w="med" type="none"/>
            <a:tailEnd len="med" w="med" type="triangle"/>
          </a:ln>
        </p:spPr>
      </p:cxnSp>
      <p:sp>
        <p:nvSpPr>
          <p:cNvPr id="211" name="Google Shape;211;p27"/>
          <p:cNvSpPr txBox="1"/>
          <p:nvPr/>
        </p:nvSpPr>
        <p:spPr>
          <a:xfrm>
            <a:off x="6386100" y="1139075"/>
            <a:ext cx="2401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Memento was created on 2020-10-06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a:p>
            <a:pPr indent="0" lvl="0" marL="0" rtl="0" algn="l">
              <a:spcBef>
                <a:spcPts val="0"/>
              </a:spcBef>
              <a:spcAft>
                <a:spcPts val="0"/>
              </a:spcAft>
              <a:buNone/>
            </a:pPr>
            <a:r>
              <a:t/>
            </a:r>
            <a:endParaRPr>
              <a:solidFill>
                <a:srgbClr val="666666"/>
              </a:solidFill>
            </a:endParaRPr>
          </a:p>
        </p:txBody>
      </p:sp>
      <p:sp>
        <p:nvSpPr>
          <p:cNvPr id="212" name="Google Shape;212;p27"/>
          <p:cNvSpPr txBox="1"/>
          <p:nvPr/>
        </p:nvSpPr>
        <p:spPr>
          <a:xfrm>
            <a:off x="7212050" y="4344025"/>
            <a:ext cx="15753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4"/>
              </a:rPr>
              <a:t>http://archive.is/iAdP0</a:t>
            </a:r>
            <a:endParaRPr sz="800"/>
          </a:p>
        </p:txBody>
      </p:sp>
      <p:sp>
        <p:nvSpPr>
          <p:cNvPr id="213" name="Google Shape;213;p27"/>
          <p:cNvSpPr txBox="1"/>
          <p:nvPr/>
        </p:nvSpPr>
        <p:spPr>
          <a:xfrm>
            <a:off x="6561750" y="2386550"/>
            <a:ext cx="24015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666666"/>
                </a:solidFill>
              </a:rPr>
              <a:t>The memento of the Google cache of the website as of 2020-10-04</a:t>
            </a:r>
            <a:endParaRPr>
              <a:solidFill>
                <a:srgbClr val="666666"/>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OpIndia a</a:t>
            </a:r>
            <a:r>
              <a:rPr lang="en">
                <a:solidFill>
                  <a:srgbClr val="3C78D8"/>
                </a:solidFill>
              </a:rPr>
              <a:t>rticle</a:t>
            </a:r>
            <a:r>
              <a:rPr lang="en">
                <a:solidFill>
                  <a:srgbClr val="3C78D8"/>
                </a:solidFill>
              </a:rPr>
              <a:t> states the website incites riots</a:t>
            </a:r>
            <a:r>
              <a:rPr lang="en">
                <a:solidFill>
                  <a:srgbClr val="3C78D8"/>
                </a:solidFill>
              </a:rPr>
              <a:t>                                  </a:t>
            </a:r>
            <a:endParaRPr>
              <a:solidFill>
                <a:srgbClr val="3C78D8"/>
              </a:solidFill>
            </a:endParaRPr>
          </a:p>
          <a:p>
            <a:pPr indent="0" lvl="0" marL="0" rtl="0" algn="l">
              <a:spcBef>
                <a:spcPts val="0"/>
              </a:spcBef>
              <a:spcAft>
                <a:spcPts val="0"/>
              </a:spcAft>
              <a:buNone/>
            </a:pPr>
            <a:r>
              <a:t/>
            </a:r>
            <a:endParaRPr/>
          </a:p>
        </p:txBody>
      </p:sp>
      <p:sp>
        <p:nvSpPr>
          <p:cNvPr id="219" name="Google Shape;21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28"/>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221" name="Google Shape;221;p28"/>
          <p:cNvPicPr preferRelativeResize="0"/>
          <p:nvPr/>
        </p:nvPicPr>
        <p:blipFill>
          <a:blip r:embed="rId3">
            <a:alphaModFix/>
          </a:blip>
          <a:stretch>
            <a:fillRect/>
          </a:stretch>
        </p:blipFill>
        <p:spPr>
          <a:xfrm>
            <a:off x="2354252" y="1562075"/>
            <a:ext cx="6753107" cy="957050"/>
          </a:xfrm>
          <a:prstGeom prst="rect">
            <a:avLst/>
          </a:prstGeom>
          <a:noFill/>
          <a:ln>
            <a:noFill/>
          </a:ln>
        </p:spPr>
      </p:pic>
      <p:sp>
        <p:nvSpPr>
          <p:cNvPr id="222" name="Google Shape;222;p28"/>
          <p:cNvSpPr txBox="1"/>
          <p:nvPr/>
        </p:nvSpPr>
        <p:spPr>
          <a:xfrm>
            <a:off x="3875225" y="1942925"/>
            <a:ext cx="4485000" cy="2985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23" name="Google Shape;223;p28"/>
          <p:cNvSpPr txBox="1"/>
          <p:nvPr/>
        </p:nvSpPr>
        <p:spPr>
          <a:xfrm>
            <a:off x="2465775" y="2281950"/>
            <a:ext cx="5459100" cy="2355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pic>
        <p:nvPicPr>
          <p:cNvPr id="224" name="Google Shape;224;p28"/>
          <p:cNvPicPr preferRelativeResize="0"/>
          <p:nvPr/>
        </p:nvPicPr>
        <p:blipFill>
          <a:blip r:embed="rId4">
            <a:alphaModFix/>
          </a:blip>
          <a:stretch>
            <a:fillRect/>
          </a:stretch>
        </p:blipFill>
        <p:spPr>
          <a:xfrm>
            <a:off x="247163" y="3265412"/>
            <a:ext cx="2489157" cy="1372100"/>
          </a:xfrm>
          <a:prstGeom prst="rect">
            <a:avLst/>
          </a:prstGeom>
          <a:noFill/>
          <a:ln>
            <a:noFill/>
          </a:ln>
        </p:spPr>
      </p:pic>
      <p:pic>
        <p:nvPicPr>
          <p:cNvPr id="225" name="Google Shape;225;p28"/>
          <p:cNvPicPr preferRelativeResize="0"/>
          <p:nvPr/>
        </p:nvPicPr>
        <p:blipFill>
          <a:blip r:embed="rId5">
            <a:alphaModFix/>
          </a:blip>
          <a:stretch>
            <a:fillRect/>
          </a:stretch>
        </p:blipFill>
        <p:spPr>
          <a:xfrm>
            <a:off x="330425" y="1007866"/>
            <a:ext cx="1256425" cy="2231800"/>
          </a:xfrm>
          <a:prstGeom prst="rect">
            <a:avLst/>
          </a:prstGeom>
          <a:noFill/>
          <a:ln>
            <a:noFill/>
          </a:ln>
        </p:spPr>
      </p:pic>
      <p:pic>
        <p:nvPicPr>
          <p:cNvPr id="226" name="Google Shape;226;p28"/>
          <p:cNvPicPr preferRelativeResize="0"/>
          <p:nvPr/>
        </p:nvPicPr>
        <p:blipFill>
          <a:blip r:embed="rId6">
            <a:alphaModFix/>
          </a:blip>
          <a:stretch>
            <a:fillRect/>
          </a:stretch>
        </p:blipFill>
        <p:spPr>
          <a:xfrm>
            <a:off x="903325" y="1562075"/>
            <a:ext cx="1450930" cy="2019350"/>
          </a:xfrm>
          <a:prstGeom prst="rect">
            <a:avLst/>
          </a:prstGeom>
          <a:noFill/>
          <a:ln>
            <a:noFill/>
          </a:ln>
        </p:spPr>
      </p:pic>
      <p:pic>
        <p:nvPicPr>
          <p:cNvPr id="227" name="Google Shape;227;p28"/>
          <p:cNvPicPr preferRelativeResize="0"/>
          <p:nvPr/>
        </p:nvPicPr>
        <p:blipFill>
          <a:blip r:embed="rId7">
            <a:alphaModFix/>
          </a:blip>
          <a:stretch>
            <a:fillRect/>
          </a:stretch>
        </p:blipFill>
        <p:spPr>
          <a:xfrm>
            <a:off x="2354250" y="2648035"/>
            <a:ext cx="1256425" cy="1884614"/>
          </a:xfrm>
          <a:prstGeom prst="rect">
            <a:avLst/>
          </a:prstGeom>
          <a:noFill/>
          <a:ln>
            <a:noFill/>
          </a:ln>
        </p:spPr>
      </p:pic>
      <p:sp>
        <p:nvSpPr>
          <p:cNvPr id="228" name="Google Shape;228;p28"/>
          <p:cNvSpPr txBox="1"/>
          <p:nvPr/>
        </p:nvSpPr>
        <p:spPr>
          <a:xfrm>
            <a:off x="3875225" y="3166613"/>
            <a:ext cx="2066400" cy="6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The article links to protests that were to be held all over India. </a:t>
            </a:r>
            <a:endParaRPr sz="1000">
              <a:solidFill>
                <a:srgbClr val="666666"/>
              </a:solidFill>
            </a:endParaRPr>
          </a:p>
        </p:txBody>
      </p:sp>
      <p:sp>
        <p:nvSpPr>
          <p:cNvPr id="229" name="Google Shape;229;p28"/>
          <p:cNvSpPr txBox="1"/>
          <p:nvPr/>
        </p:nvSpPr>
        <p:spPr>
          <a:xfrm>
            <a:off x="3806050" y="4266200"/>
            <a:ext cx="5026200" cy="51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8"/>
              </a:rPr>
              <a:t>http://</a:t>
            </a:r>
            <a:r>
              <a:rPr lang="en" sz="800" u="sng">
                <a:solidFill>
                  <a:schemeClr val="hlink"/>
                </a:solidFill>
                <a:hlinkClick r:id="rId9"/>
              </a:rPr>
              <a:t>archive</a:t>
            </a:r>
            <a:r>
              <a:rPr lang="en" sz="800" u="sng">
                <a:solidFill>
                  <a:schemeClr val="hlink"/>
                </a:solidFill>
                <a:hlinkClick r:id="rId10"/>
              </a:rPr>
              <a:t>.is/iAdP0</a:t>
            </a:r>
            <a:endParaRPr sz="800"/>
          </a:p>
          <a:p>
            <a:pPr indent="0" lvl="0" marL="0" rtl="0" algn="ctr">
              <a:spcBef>
                <a:spcPts val="0"/>
              </a:spcBef>
              <a:spcAft>
                <a:spcPts val="0"/>
              </a:spcAft>
              <a:buClr>
                <a:schemeClr val="dk1"/>
              </a:buClr>
              <a:buSzPts val="1100"/>
              <a:buFont typeface="Arial"/>
              <a:buNone/>
            </a:pPr>
            <a:r>
              <a:rPr lang="en" sz="800" u="sng">
                <a:solidFill>
                  <a:schemeClr val="accent5"/>
                </a:solidFill>
                <a:hlinkClick r:id="rId11">
                  <a:extLst>
                    <a:ext uri="{A12FA001-AC4F-418D-AE19-62706E023703}">
                      <ahyp:hlinkClr val="tx"/>
                    </a:ext>
                  </a:extLst>
                </a:hlinkClick>
              </a:rPr>
              <a:t>https://web.archive.org/web/20201007042015/https://www.opindia.com/2020/10/justice-for-hathras-victim-carrd-website-pulled-down-instigate-violence-reports/</a:t>
            </a:r>
            <a:endParaRPr sz="800">
              <a:solidFill>
                <a:schemeClr val="dk1"/>
              </a:solidFill>
            </a:endParaRPr>
          </a:p>
          <a:p>
            <a:pPr indent="0" lvl="0" marL="0" rtl="0" algn="l">
              <a:spcBef>
                <a:spcPts val="0"/>
              </a:spcBef>
              <a:spcAft>
                <a:spcPts val="0"/>
              </a:spcAft>
              <a:buNone/>
            </a:pPr>
            <a:r>
              <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Could not find the word riot in the memento</a:t>
            </a:r>
            <a:endParaRPr>
              <a:solidFill>
                <a:srgbClr val="3C78D8"/>
              </a:solidFill>
            </a:endParaRPr>
          </a:p>
          <a:p>
            <a:pPr indent="0" lvl="0" marL="0" rtl="0" algn="ctr">
              <a:spcBef>
                <a:spcPts val="0"/>
              </a:spcBef>
              <a:spcAft>
                <a:spcPts val="0"/>
              </a:spcAft>
              <a:buNone/>
            </a:pPr>
            <a:r>
              <a:rPr lang="en">
                <a:solidFill>
                  <a:srgbClr val="666666"/>
                </a:solidFill>
              </a:rPr>
              <a:t>                                  </a:t>
            </a:r>
            <a:endParaRPr>
              <a:solidFill>
                <a:srgbClr val="666666"/>
              </a:solidFill>
            </a:endParaRPr>
          </a:p>
          <a:p>
            <a:pPr indent="0" lvl="0" marL="0" rtl="0" algn="l">
              <a:spcBef>
                <a:spcPts val="0"/>
              </a:spcBef>
              <a:spcAft>
                <a:spcPts val="0"/>
              </a:spcAft>
              <a:buNone/>
            </a:pPr>
            <a:r>
              <a:t/>
            </a:r>
            <a:endParaRPr/>
          </a:p>
        </p:txBody>
      </p:sp>
      <p:sp>
        <p:nvSpPr>
          <p:cNvPr id="235" name="Google Shape;23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6" name="Google Shape;236;p29"/>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237" name="Google Shape;237;p29"/>
          <p:cNvPicPr preferRelativeResize="0"/>
          <p:nvPr/>
        </p:nvPicPr>
        <p:blipFill>
          <a:blip r:embed="rId3">
            <a:alphaModFix/>
          </a:blip>
          <a:stretch>
            <a:fillRect/>
          </a:stretch>
        </p:blipFill>
        <p:spPr>
          <a:xfrm>
            <a:off x="2786488" y="1017725"/>
            <a:ext cx="3669876" cy="3362575"/>
          </a:xfrm>
          <a:prstGeom prst="rect">
            <a:avLst/>
          </a:prstGeom>
          <a:noFill/>
          <a:ln>
            <a:noFill/>
          </a:ln>
        </p:spPr>
      </p:pic>
      <p:pic>
        <p:nvPicPr>
          <p:cNvPr id="238" name="Google Shape;238;p29"/>
          <p:cNvPicPr preferRelativeResize="0"/>
          <p:nvPr/>
        </p:nvPicPr>
        <p:blipFill>
          <a:blip r:embed="rId4">
            <a:alphaModFix/>
          </a:blip>
          <a:stretch>
            <a:fillRect/>
          </a:stretch>
        </p:blipFill>
        <p:spPr>
          <a:xfrm>
            <a:off x="727275" y="3631907"/>
            <a:ext cx="3711725" cy="897175"/>
          </a:xfrm>
          <a:prstGeom prst="rect">
            <a:avLst/>
          </a:prstGeom>
          <a:noFill/>
          <a:ln>
            <a:noFill/>
          </a:ln>
        </p:spPr>
      </p:pic>
      <p:sp>
        <p:nvSpPr>
          <p:cNvPr id="239" name="Google Shape;239;p29"/>
          <p:cNvSpPr txBox="1"/>
          <p:nvPr/>
        </p:nvSpPr>
        <p:spPr>
          <a:xfrm>
            <a:off x="4526354" y="1691150"/>
            <a:ext cx="416700" cy="1848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40" name="Google Shape;240;p29"/>
          <p:cNvSpPr txBox="1"/>
          <p:nvPr/>
        </p:nvSpPr>
        <p:spPr>
          <a:xfrm>
            <a:off x="898400" y="3720075"/>
            <a:ext cx="319200" cy="2490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41" name="Google Shape;241;p29"/>
          <p:cNvSpPr txBox="1"/>
          <p:nvPr/>
        </p:nvSpPr>
        <p:spPr>
          <a:xfrm>
            <a:off x="5267725" y="4329425"/>
            <a:ext cx="35646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5"/>
              </a:rPr>
              <a:t>https://www.opindia.com/2020/10/justice-for-hathras-victim-carrd-website-pulled-down-instigate-violence-reports/</a:t>
            </a:r>
            <a:r>
              <a:rPr lang="en" sz="800"/>
              <a:t> </a:t>
            </a:r>
            <a:endParaRPr sz="800"/>
          </a:p>
          <a:p>
            <a:pPr indent="0" lvl="0" marL="0" rtl="0" algn="ctr">
              <a:spcBef>
                <a:spcPts val="0"/>
              </a:spcBef>
              <a:spcAft>
                <a:spcPts val="0"/>
              </a:spcAft>
              <a:buNone/>
            </a:pPr>
            <a:r>
              <a:rPr lang="en" sz="800" u="sng">
                <a:solidFill>
                  <a:schemeClr val="hlink"/>
                </a:solidFill>
                <a:hlinkClick r:id="rId6"/>
              </a:rPr>
              <a:t>https://archive.is/5ZH7V</a:t>
            </a:r>
            <a:endParaRPr sz="800"/>
          </a:p>
          <a:p>
            <a:pPr indent="0" lvl="0" marL="0" rtl="0" algn="l">
              <a:spcBef>
                <a:spcPts val="0"/>
              </a:spcBef>
              <a:spcAft>
                <a:spcPts val="0"/>
              </a:spcAft>
              <a:buNone/>
            </a:pPr>
            <a:r>
              <a:t/>
            </a:r>
            <a:endParaRPr/>
          </a:p>
        </p:txBody>
      </p:sp>
      <p:sp>
        <p:nvSpPr>
          <p:cNvPr id="242" name="Google Shape;242;p29"/>
          <p:cNvSpPr txBox="1"/>
          <p:nvPr/>
        </p:nvSpPr>
        <p:spPr>
          <a:xfrm>
            <a:off x="6264400" y="1224375"/>
            <a:ext cx="27567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The OpIndia article shares an image from https://justiceforhathrasvictim.carrd.co/</a:t>
            </a:r>
            <a:endParaRPr sz="1100">
              <a:solidFill>
                <a:srgbClr val="66666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78D8"/>
                </a:solidFill>
              </a:rPr>
              <a:t>Image shared by the OpIndia article was not available in the memento</a:t>
            </a:r>
            <a:r>
              <a:rPr lang="en">
                <a:solidFill>
                  <a:srgbClr val="3C78D8"/>
                </a:solidFill>
              </a:rPr>
              <a:t>                                  </a:t>
            </a:r>
            <a:endParaRPr>
              <a:solidFill>
                <a:srgbClr val="3C78D8"/>
              </a:solidFill>
            </a:endParaRPr>
          </a:p>
          <a:p>
            <a:pPr indent="0" lvl="0" marL="0" rtl="0" algn="l">
              <a:spcBef>
                <a:spcPts val="0"/>
              </a:spcBef>
              <a:spcAft>
                <a:spcPts val="0"/>
              </a:spcAft>
              <a:buNone/>
            </a:pPr>
            <a:r>
              <a:t/>
            </a:r>
            <a:endParaRPr/>
          </a:p>
        </p:txBody>
      </p:sp>
      <p:sp>
        <p:nvSpPr>
          <p:cNvPr id="248" name="Google Shape;24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9" name="Google Shape;249;p30"/>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250" name="Google Shape;250;p30"/>
          <p:cNvPicPr preferRelativeResize="0"/>
          <p:nvPr/>
        </p:nvPicPr>
        <p:blipFill>
          <a:blip r:embed="rId3">
            <a:alphaModFix/>
          </a:blip>
          <a:stretch>
            <a:fillRect/>
          </a:stretch>
        </p:blipFill>
        <p:spPr>
          <a:xfrm>
            <a:off x="491921" y="1093250"/>
            <a:ext cx="2431351" cy="3196651"/>
          </a:xfrm>
          <a:prstGeom prst="rect">
            <a:avLst/>
          </a:prstGeom>
          <a:noFill/>
          <a:ln>
            <a:noFill/>
          </a:ln>
        </p:spPr>
      </p:pic>
      <p:pic>
        <p:nvPicPr>
          <p:cNvPr id="251" name="Google Shape;251;p30"/>
          <p:cNvPicPr preferRelativeResize="0"/>
          <p:nvPr/>
        </p:nvPicPr>
        <p:blipFill>
          <a:blip r:embed="rId4">
            <a:alphaModFix/>
          </a:blip>
          <a:stretch>
            <a:fillRect/>
          </a:stretch>
        </p:blipFill>
        <p:spPr>
          <a:xfrm>
            <a:off x="3469301" y="1938975"/>
            <a:ext cx="3252974" cy="2439725"/>
          </a:xfrm>
          <a:prstGeom prst="rect">
            <a:avLst/>
          </a:prstGeom>
          <a:noFill/>
          <a:ln>
            <a:noFill/>
          </a:ln>
        </p:spPr>
      </p:pic>
      <p:sp>
        <p:nvSpPr>
          <p:cNvPr id="252" name="Google Shape;252;p30"/>
          <p:cNvSpPr txBox="1"/>
          <p:nvPr/>
        </p:nvSpPr>
        <p:spPr>
          <a:xfrm>
            <a:off x="799275" y="1221100"/>
            <a:ext cx="1968600" cy="25680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cxnSp>
        <p:nvCxnSpPr>
          <p:cNvPr id="253" name="Google Shape;253;p30"/>
          <p:cNvCxnSpPr/>
          <p:nvPr/>
        </p:nvCxnSpPr>
        <p:spPr>
          <a:xfrm>
            <a:off x="2582850" y="1332125"/>
            <a:ext cx="421800" cy="74100"/>
          </a:xfrm>
          <a:prstGeom prst="straightConnector1">
            <a:avLst/>
          </a:prstGeom>
          <a:noFill/>
          <a:ln cap="flat" cmpd="sng" w="19050">
            <a:solidFill>
              <a:srgbClr val="CC0000"/>
            </a:solidFill>
            <a:prstDash val="solid"/>
            <a:round/>
            <a:headEnd len="med" w="med" type="none"/>
            <a:tailEnd len="med" w="med" type="triangle"/>
          </a:ln>
        </p:spPr>
      </p:cxnSp>
      <p:sp>
        <p:nvSpPr>
          <p:cNvPr id="254" name="Google Shape;254;p30"/>
          <p:cNvSpPr txBox="1"/>
          <p:nvPr/>
        </p:nvSpPr>
        <p:spPr>
          <a:xfrm>
            <a:off x="3004650" y="1174150"/>
            <a:ext cx="19686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666666"/>
              </a:solidFill>
            </a:endParaRPr>
          </a:p>
          <a:p>
            <a:pPr indent="0" lvl="0" marL="0" rtl="0" algn="l">
              <a:spcBef>
                <a:spcPts val="0"/>
              </a:spcBef>
              <a:spcAft>
                <a:spcPts val="0"/>
              </a:spcAft>
              <a:buNone/>
            </a:pPr>
            <a:r>
              <a:rPr lang="en" sz="1000">
                <a:solidFill>
                  <a:srgbClr val="666666"/>
                </a:solidFill>
              </a:rPr>
              <a:t>Not available in the memento</a:t>
            </a:r>
            <a:endParaRPr sz="1000">
              <a:solidFill>
                <a:srgbClr val="666666"/>
              </a:solidFill>
            </a:endParaRPr>
          </a:p>
        </p:txBody>
      </p:sp>
      <p:sp>
        <p:nvSpPr>
          <p:cNvPr id="255" name="Google Shape;255;p30"/>
          <p:cNvSpPr txBox="1"/>
          <p:nvPr/>
        </p:nvSpPr>
        <p:spPr>
          <a:xfrm>
            <a:off x="799275" y="3859275"/>
            <a:ext cx="1968600" cy="4803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cxnSp>
        <p:nvCxnSpPr>
          <p:cNvPr id="256" name="Google Shape;256;p30"/>
          <p:cNvCxnSpPr>
            <a:stCxn id="255" idx="3"/>
          </p:cNvCxnSpPr>
          <p:nvPr/>
        </p:nvCxnSpPr>
        <p:spPr>
          <a:xfrm flipH="1" rot="10800000">
            <a:off x="2767875" y="3870525"/>
            <a:ext cx="851100" cy="228900"/>
          </a:xfrm>
          <a:prstGeom prst="straightConnector1">
            <a:avLst/>
          </a:prstGeom>
          <a:noFill/>
          <a:ln cap="flat" cmpd="sng" w="19050">
            <a:solidFill>
              <a:srgbClr val="CC0000"/>
            </a:solidFill>
            <a:prstDash val="solid"/>
            <a:round/>
            <a:headEnd len="med" w="med" type="none"/>
            <a:tailEnd len="med" w="med" type="triangle"/>
          </a:ln>
        </p:spPr>
      </p:cxnSp>
      <p:sp>
        <p:nvSpPr>
          <p:cNvPr id="257" name="Google Shape;257;p30"/>
          <p:cNvSpPr txBox="1"/>
          <p:nvPr/>
        </p:nvSpPr>
        <p:spPr>
          <a:xfrm>
            <a:off x="7268300" y="2338625"/>
            <a:ext cx="16503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Memento of the website shows general protest rules, protection and treatment in case teargas is used</a:t>
            </a:r>
            <a:endParaRPr sz="1000">
              <a:solidFill>
                <a:srgbClr val="666666"/>
              </a:solidFill>
            </a:endParaRPr>
          </a:p>
        </p:txBody>
      </p:sp>
      <p:cxnSp>
        <p:nvCxnSpPr>
          <p:cNvPr id="258" name="Google Shape;258;p30"/>
          <p:cNvCxnSpPr/>
          <p:nvPr/>
        </p:nvCxnSpPr>
        <p:spPr>
          <a:xfrm flipH="1" rot="10800000">
            <a:off x="6517025" y="2457300"/>
            <a:ext cx="851100" cy="228900"/>
          </a:xfrm>
          <a:prstGeom prst="straightConnector1">
            <a:avLst/>
          </a:prstGeom>
          <a:noFill/>
          <a:ln cap="flat" cmpd="sng" w="19050">
            <a:solidFill>
              <a:srgbClr val="CC0000"/>
            </a:solidFill>
            <a:prstDash val="solid"/>
            <a:round/>
            <a:headEnd len="med" w="med" type="none"/>
            <a:tailEnd len="med" w="med" type="triangle"/>
          </a:ln>
        </p:spPr>
      </p:cxnSp>
      <p:sp>
        <p:nvSpPr>
          <p:cNvPr id="259" name="Google Shape;259;p30"/>
          <p:cNvSpPr txBox="1"/>
          <p:nvPr/>
        </p:nvSpPr>
        <p:spPr>
          <a:xfrm>
            <a:off x="555050" y="4329425"/>
            <a:ext cx="82773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5"/>
              </a:rPr>
              <a:t>https://www.opindia.com/2020/10/justice-for-hathras-victim-carrd-website-pulled-down-instigate-violence-reports/</a:t>
            </a:r>
            <a:r>
              <a:rPr lang="en" sz="800"/>
              <a:t> </a:t>
            </a:r>
            <a:endParaRPr sz="800"/>
          </a:p>
          <a:p>
            <a:pPr indent="0" lvl="0" marL="0" rtl="0" algn="ctr">
              <a:spcBef>
                <a:spcPts val="0"/>
              </a:spcBef>
              <a:spcAft>
                <a:spcPts val="0"/>
              </a:spcAft>
              <a:buNone/>
            </a:pPr>
            <a:r>
              <a:rPr lang="en" sz="800" u="sng">
                <a:solidFill>
                  <a:schemeClr val="hlink"/>
                </a:solidFill>
                <a:hlinkClick r:id="rId6"/>
              </a:rPr>
              <a:t>https://archive.is/5ZH7V</a:t>
            </a:r>
            <a:endParaRPr sz="800"/>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 </a:t>
            </a:r>
            <a:r>
              <a:rPr lang="en" sz="2400">
                <a:solidFill>
                  <a:srgbClr val="3C78D8"/>
                </a:solidFill>
              </a:rPr>
              <a:t>The justiceforhathrasvictim.carrd.co shared general protest rules   </a:t>
            </a:r>
            <a:endParaRPr sz="2400">
              <a:solidFill>
                <a:srgbClr val="3C78D8"/>
              </a:solidFill>
            </a:endParaRPr>
          </a:p>
          <a:p>
            <a:pPr indent="0" lvl="0" marL="0" rtl="0" algn="l">
              <a:spcBef>
                <a:spcPts val="0"/>
              </a:spcBef>
              <a:spcAft>
                <a:spcPts val="0"/>
              </a:spcAft>
              <a:buNone/>
            </a:pPr>
            <a:r>
              <a:t/>
            </a:r>
            <a:endParaRPr/>
          </a:p>
        </p:txBody>
      </p:sp>
      <p:sp>
        <p:nvSpPr>
          <p:cNvPr id="265" name="Google Shape;26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31"/>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267" name="Google Shape;267;p31"/>
          <p:cNvPicPr preferRelativeResize="0"/>
          <p:nvPr/>
        </p:nvPicPr>
        <p:blipFill rotWithShape="1">
          <a:blip r:embed="rId3">
            <a:alphaModFix/>
          </a:blip>
          <a:srcRect b="-1845" l="-9988" r="8886" t="-1835"/>
          <a:stretch/>
        </p:blipFill>
        <p:spPr>
          <a:xfrm>
            <a:off x="153275" y="1409514"/>
            <a:ext cx="3989222" cy="3068375"/>
          </a:xfrm>
          <a:prstGeom prst="rect">
            <a:avLst/>
          </a:prstGeom>
          <a:noFill/>
          <a:ln>
            <a:noFill/>
          </a:ln>
        </p:spPr>
      </p:pic>
      <p:pic>
        <p:nvPicPr>
          <p:cNvPr id="268" name="Google Shape;268;p31"/>
          <p:cNvPicPr preferRelativeResize="0"/>
          <p:nvPr/>
        </p:nvPicPr>
        <p:blipFill>
          <a:blip r:embed="rId4">
            <a:alphaModFix/>
          </a:blip>
          <a:stretch>
            <a:fillRect/>
          </a:stretch>
        </p:blipFill>
        <p:spPr>
          <a:xfrm>
            <a:off x="4869675" y="1465015"/>
            <a:ext cx="3454400" cy="2590800"/>
          </a:xfrm>
          <a:prstGeom prst="rect">
            <a:avLst/>
          </a:prstGeom>
          <a:noFill/>
          <a:ln>
            <a:noFill/>
          </a:ln>
        </p:spPr>
      </p:pic>
      <p:sp>
        <p:nvSpPr>
          <p:cNvPr id="269" name="Google Shape;269;p31"/>
          <p:cNvSpPr txBox="1"/>
          <p:nvPr/>
        </p:nvSpPr>
        <p:spPr>
          <a:xfrm>
            <a:off x="555050" y="4329425"/>
            <a:ext cx="82773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0"/>
              </a:spcBef>
              <a:spcAft>
                <a:spcPts val="0"/>
              </a:spcAft>
              <a:buNone/>
            </a:pPr>
            <a:r>
              <a:rPr lang="en" sz="800" u="sng">
                <a:solidFill>
                  <a:schemeClr val="hlink"/>
                </a:solidFill>
                <a:hlinkClick r:id="rId5"/>
              </a:rPr>
              <a:t>https://www.opindia.com/2020/10/justice-for-hathras-victim-carrd-website-pulled-down-instigate-violence-reports/</a:t>
            </a:r>
            <a:r>
              <a:rPr lang="en" sz="800"/>
              <a:t>  </a:t>
            </a:r>
            <a:r>
              <a:rPr lang="en" sz="800" u="sng">
                <a:solidFill>
                  <a:schemeClr val="hlink"/>
                </a:solidFill>
                <a:hlinkClick r:id="rId6"/>
              </a:rPr>
              <a:t>https://archive.is/5ZH7V</a:t>
            </a:r>
            <a:endParaRPr sz="800"/>
          </a:p>
          <a:p>
            <a:pPr indent="0" lvl="0" marL="0" rtl="0" algn="l">
              <a:spcBef>
                <a:spcPts val="0"/>
              </a:spcBef>
              <a:spcAft>
                <a:spcPts val="0"/>
              </a:spcAft>
              <a:buNone/>
            </a:pPr>
            <a:r>
              <a:t/>
            </a:r>
            <a:endParaRPr/>
          </a:p>
        </p:txBody>
      </p:sp>
      <p:sp>
        <p:nvSpPr>
          <p:cNvPr id="270" name="Google Shape;270;p31"/>
          <p:cNvSpPr txBox="1"/>
          <p:nvPr/>
        </p:nvSpPr>
        <p:spPr>
          <a:xfrm>
            <a:off x="1161425" y="2030823"/>
            <a:ext cx="2469000" cy="4410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cxnSp>
        <p:nvCxnSpPr>
          <p:cNvPr id="271" name="Google Shape;271;p31"/>
          <p:cNvCxnSpPr/>
          <p:nvPr/>
        </p:nvCxnSpPr>
        <p:spPr>
          <a:xfrm rot="10800000">
            <a:off x="1179900" y="1440050"/>
            <a:ext cx="155400" cy="594000"/>
          </a:xfrm>
          <a:prstGeom prst="straightConnector1">
            <a:avLst/>
          </a:prstGeom>
          <a:noFill/>
          <a:ln cap="flat" cmpd="sng" w="19050">
            <a:solidFill>
              <a:srgbClr val="CC0000"/>
            </a:solidFill>
            <a:prstDash val="solid"/>
            <a:round/>
            <a:headEnd len="med" w="med" type="none"/>
            <a:tailEnd len="med" w="med" type="triangle"/>
          </a:ln>
        </p:spPr>
      </p:cxnSp>
      <p:sp>
        <p:nvSpPr>
          <p:cNvPr id="272" name="Google Shape;272;p31"/>
          <p:cNvSpPr txBox="1"/>
          <p:nvPr/>
        </p:nvSpPr>
        <p:spPr>
          <a:xfrm>
            <a:off x="340350" y="935150"/>
            <a:ext cx="1875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Asks people to leave if not comfortable with the protests</a:t>
            </a:r>
            <a:endParaRPr sz="1100">
              <a:solidFill>
                <a:srgbClr val="666666"/>
              </a:solidFill>
            </a:endParaRPr>
          </a:p>
        </p:txBody>
      </p:sp>
      <p:sp>
        <p:nvSpPr>
          <p:cNvPr id="273" name="Google Shape;273;p31"/>
          <p:cNvSpPr txBox="1"/>
          <p:nvPr/>
        </p:nvSpPr>
        <p:spPr>
          <a:xfrm>
            <a:off x="4869675" y="4085225"/>
            <a:ext cx="35670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Shares links to protests, protest rules, safety guidelines and different petitions</a:t>
            </a:r>
            <a:endParaRPr sz="1100">
              <a:solidFill>
                <a:srgbClr val="66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78D8"/>
                </a:solidFill>
              </a:rPr>
              <a:t>In India, an average of 87 rape cases are reported daily</a:t>
            </a:r>
            <a:endParaRPr sz="1800">
              <a:solidFill>
                <a:srgbClr val="3C78D8"/>
              </a:solidFill>
            </a:endParaRPr>
          </a:p>
        </p:txBody>
      </p:sp>
      <p:sp>
        <p:nvSpPr>
          <p:cNvPr id="61" name="Google Shape;6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 name="Google Shape;62;p14"/>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sp>
        <p:nvSpPr>
          <p:cNvPr id="63" name="Google Shape;63;p14"/>
          <p:cNvSpPr txBox="1"/>
          <p:nvPr/>
        </p:nvSpPr>
        <p:spPr>
          <a:xfrm>
            <a:off x="367900" y="4224650"/>
            <a:ext cx="8464500" cy="4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3"/>
              </a:rPr>
              <a:t>https://thewire.in/women/average-87-rape-cases-daily-over-7-rise-in-crimes-against-women-in-2019-ncrb-data</a:t>
            </a:r>
            <a:r>
              <a:rPr lang="en" sz="800"/>
              <a:t> </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u="sng">
                <a:solidFill>
                  <a:schemeClr val="hlink"/>
                </a:solidFill>
                <a:hlinkClick r:id="rId4"/>
              </a:rPr>
              <a:t>https://timesofindia.indiatimes.com/india/india-sees-88-rape-cases-a-day-but-conviction-rate-below-30/articleshow/78526440.cms</a:t>
            </a:r>
            <a:endParaRPr sz="800"/>
          </a:p>
        </p:txBody>
      </p:sp>
      <p:sp>
        <p:nvSpPr>
          <p:cNvPr id="64" name="Google Shape;64;p14"/>
          <p:cNvSpPr txBox="1"/>
          <p:nvPr/>
        </p:nvSpPr>
        <p:spPr>
          <a:xfrm>
            <a:off x="483775" y="1192325"/>
            <a:ext cx="8399400" cy="28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Clr>
                <a:srgbClr val="666666"/>
              </a:buClr>
              <a:buSzPts val="1400"/>
              <a:buChar char="●"/>
            </a:pPr>
            <a:r>
              <a:rPr lang="en">
                <a:solidFill>
                  <a:srgbClr val="666666"/>
                </a:solidFill>
              </a:rPr>
              <a:t>India is ranked as the most dangerous country for women</a:t>
            </a:r>
            <a:endParaRPr>
              <a:solidFill>
                <a:srgbClr val="666666"/>
              </a:solidFill>
            </a:endParaRPr>
          </a:p>
          <a:p>
            <a:pPr indent="-317500" lvl="0" marL="457200" rtl="0" algn="l">
              <a:spcBef>
                <a:spcPts val="1000"/>
              </a:spcBef>
              <a:spcAft>
                <a:spcPts val="0"/>
              </a:spcAft>
              <a:buClr>
                <a:srgbClr val="666666"/>
              </a:buClr>
              <a:buSzPts val="1400"/>
              <a:buChar char="●"/>
            </a:pPr>
            <a:r>
              <a:rPr lang="en">
                <a:solidFill>
                  <a:srgbClr val="666666"/>
                </a:solidFill>
              </a:rPr>
              <a:t>In 2019, 32,033 rape cases were registered in India</a:t>
            </a:r>
            <a:endParaRPr>
              <a:solidFill>
                <a:srgbClr val="666666"/>
              </a:solidFill>
            </a:endParaRPr>
          </a:p>
          <a:p>
            <a:pPr indent="-317500" lvl="0" marL="457200" rtl="0" algn="l">
              <a:spcBef>
                <a:spcPts val="1000"/>
              </a:spcBef>
              <a:spcAft>
                <a:spcPts val="0"/>
              </a:spcAft>
              <a:buClr>
                <a:srgbClr val="666666"/>
              </a:buClr>
              <a:buSzPts val="1400"/>
              <a:buChar char="●"/>
            </a:pPr>
            <a:r>
              <a:rPr lang="en">
                <a:solidFill>
                  <a:srgbClr val="666666"/>
                </a:solidFill>
              </a:rPr>
              <a:t>In 2019, Uttar Pradesh recorded a total of 59,835 cases of violence against women.</a:t>
            </a:r>
            <a:endParaRPr>
              <a:solidFill>
                <a:srgbClr val="666666"/>
              </a:solidFill>
            </a:endParaRPr>
          </a:p>
          <a:p>
            <a:pPr indent="-317500" lvl="0" marL="457200" rtl="0" algn="l">
              <a:spcBef>
                <a:spcPts val="1000"/>
              </a:spcBef>
              <a:spcAft>
                <a:spcPts val="0"/>
              </a:spcAft>
              <a:buClr>
                <a:srgbClr val="666666"/>
              </a:buClr>
              <a:buSzPts val="1400"/>
              <a:buChar char="●"/>
            </a:pPr>
            <a:r>
              <a:rPr lang="en">
                <a:solidFill>
                  <a:srgbClr val="666666"/>
                </a:solidFill>
              </a:rPr>
              <a:t>Conviction rate of rape cases: 27.8%</a:t>
            </a:r>
            <a:endParaRPr>
              <a:solidFill>
                <a:srgbClr val="666666"/>
              </a:solidFill>
            </a:endParaRPr>
          </a:p>
          <a:p>
            <a:pPr indent="-317500" lvl="0" marL="457200" rtl="0" algn="l">
              <a:spcBef>
                <a:spcPts val="1000"/>
              </a:spcBef>
              <a:spcAft>
                <a:spcPts val="0"/>
              </a:spcAft>
              <a:buClr>
                <a:srgbClr val="666666"/>
              </a:buClr>
              <a:buSzPts val="1400"/>
              <a:buChar char="●"/>
            </a:pPr>
            <a:r>
              <a:rPr lang="en">
                <a:solidFill>
                  <a:srgbClr val="666666"/>
                </a:solidFill>
              </a:rPr>
              <a:t>Specifically, dalit (untouchables) women in India face higher risk of gender and caste based violence</a:t>
            </a:r>
            <a:endParaRPr>
              <a:solidFill>
                <a:srgbClr val="666666"/>
              </a:solidFill>
            </a:endParaRPr>
          </a:p>
          <a:p>
            <a:pPr indent="-317500" lvl="0" marL="457200" rtl="0" algn="l">
              <a:spcBef>
                <a:spcPts val="1000"/>
              </a:spcBef>
              <a:spcAft>
                <a:spcPts val="0"/>
              </a:spcAft>
              <a:buClr>
                <a:srgbClr val="666666"/>
              </a:buClr>
              <a:buSzPts val="1400"/>
              <a:buChar char="●"/>
            </a:pPr>
            <a:r>
              <a:rPr lang="en">
                <a:solidFill>
                  <a:srgbClr val="666666"/>
                </a:solidFill>
              </a:rPr>
              <a:t>At least</a:t>
            </a:r>
            <a:r>
              <a:rPr lang="en">
                <a:solidFill>
                  <a:srgbClr val="666666"/>
                </a:solidFill>
              </a:rPr>
              <a:t> 10 D</a:t>
            </a:r>
            <a:r>
              <a:rPr lang="en">
                <a:solidFill>
                  <a:srgbClr val="666666"/>
                </a:solidFill>
              </a:rPr>
              <a:t>alit</a:t>
            </a:r>
            <a:r>
              <a:rPr lang="en">
                <a:solidFill>
                  <a:srgbClr val="666666"/>
                </a:solidFill>
              </a:rPr>
              <a:t> women are raped every day </a:t>
            </a:r>
            <a:endParaRPr>
              <a:solidFill>
                <a:srgbClr val="666666"/>
              </a:solidFill>
            </a:endParaRPr>
          </a:p>
          <a:p>
            <a:pPr indent="0" lvl="0" marL="457200" rtl="0" algn="l">
              <a:spcBef>
                <a:spcPts val="1000"/>
              </a:spcBef>
              <a:spcAft>
                <a:spcPts val="1000"/>
              </a:spcAft>
              <a:buNone/>
            </a:pPr>
            <a:r>
              <a:t/>
            </a:r>
            <a:endParaRPr>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311700" y="402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78D8"/>
                </a:solidFill>
              </a:rPr>
              <a:t>OpIndia a</a:t>
            </a:r>
            <a:r>
              <a:rPr lang="en" sz="1800">
                <a:solidFill>
                  <a:srgbClr val="3C78D8"/>
                </a:solidFill>
              </a:rPr>
              <a:t>rticle</a:t>
            </a:r>
            <a:r>
              <a:rPr lang="en" sz="1800">
                <a:solidFill>
                  <a:srgbClr val="3C78D8"/>
                </a:solidFill>
              </a:rPr>
              <a:t> associates the Carrd website to Amnesty International</a:t>
            </a:r>
            <a:r>
              <a:rPr lang="en" sz="1800">
                <a:solidFill>
                  <a:srgbClr val="3C78D8"/>
                </a:solidFill>
              </a:rPr>
              <a:t>  </a:t>
            </a:r>
            <a:r>
              <a:rPr lang="en">
                <a:solidFill>
                  <a:srgbClr val="3C78D8"/>
                </a:solidFill>
              </a:rPr>
              <a:t>                                 </a:t>
            </a:r>
            <a:endParaRPr>
              <a:solidFill>
                <a:srgbClr val="3C78D8"/>
              </a:solidFill>
            </a:endParaRPr>
          </a:p>
          <a:p>
            <a:pPr indent="0" lvl="0" marL="0" rtl="0" algn="l">
              <a:spcBef>
                <a:spcPts val="0"/>
              </a:spcBef>
              <a:spcAft>
                <a:spcPts val="0"/>
              </a:spcAft>
              <a:buNone/>
            </a:pPr>
            <a:r>
              <a:t/>
            </a:r>
            <a:endParaRPr/>
          </a:p>
        </p:txBody>
      </p:sp>
      <p:sp>
        <p:nvSpPr>
          <p:cNvPr id="279" name="Google Shape;27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32"/>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281" name="Google Shape;281;p32"/>
          <p:cNvPicPr preferRelativeResize="0"/>
          <p:nvPr/>
        </p:nvPicPr>
        <p:blipFill>
          <a:blip r:embed="rId3">
            <a:alphaModFix/>
          </a:blip>
          <a:stretch>
            <a:fillRect/>
          </a:stretch>
        </p:blipFill>
        <p:spPr>
          <a:xfrm>
            <a:off x="218450" y="1154050"/>
            <a:ext cx="3369300" cy="1281425"/>
          </a:xfrm>
          <a:prstGeom prst="rect">
            <a:avLst/>
          </a:prstGeom>
          <a:noFill/>
          <a:ln>
            <a:noFill/>
          </a:ln>
        </p:spPr>
      </p:pic>
      <p:sp>
        <p:nvSpPr>
          <p:cNvPr id="282" name="Google Shape;282;p32"/>
          <p:cNvSpPr txBox="1"/>
          <p:nvPr/>
        </p:nvSpPr>
        <p:spPr>
          <a:xfrm>
            <a:off x="792400" y="1648425"/>
            <a:ext cx="2759100" cy="1557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
        <p:nvSpPr>
          <p:cNvPr id="283" name="Google Shape;283;p32"/>
          <p:cNvSpPr txBox="1"/>
          <p:nvPr/>
        </p:nvSpPr>
        <p:spPr>
          <a:xfrm>
            <a:off x="468600" y="1804125"/>
            <a:ext cx="2829900" cy="1203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pic>
        <p:nvPicPr>
          <p:cNvPr id="284" name="Google Shape;284;p32"/>
          <p:cNvPicPr preferRelativeResize="0"/>
          <p:nvPr/>
        </p:nvPicPr>
        <p:blipFill>
          <a:blip r:embed="rId4">
            <a:alphaModFix/>
          </a:blip>
          <a:stretch>
            <a:fillRect/>
          </a:stretch>
        </p:blipFill>
        <p:spPr>
          <a:xfrm>
            <a:off x="4051953" y="1072263"/>
            <a:ext cx="2046250" cy="1054225"/>
          </a:xfrm>
          <a:prstGeom prst="rect">
            <a:avLst/>
          </a:prstGeom>
          <a:noFill/>
          <a:ln>
            <a:noFill/>
          </a:ln>
        </p:spPr>
      </p:pic>
      <p:pic>
        <p:nvPicPr>
          <p:cNvPr id="285" name="Google Shape;285;p32"/>
          <p:cNvPicPr preferRelativeResize="0"/>
          <p:nvPr/>
        </p:nvPicPr>
        <p:blipFill>
          <a:blip r:embed="rId5">
            <a:alphaModFix/>
          </a:blip>
          <a:stretch>
            <a:fillRect/>
          </a:stretch>
        </p:blipFill>
        <p:spPr>
          <a:xfrm>
            <a:off x="6077335" y="2223475"/>
            <a:ext cx="2541465" cy="1191550"/>
          </a:xfrm>
          <a:prstGeom prst="rect">
            <a:avLst/>
          </a:prstGeom>
          <a:noFill/>
          <a:ln>
            <a:noFill/>
          </a:ln>
        </p:spPr>
      </p:pic>
      <p:cxnSp>
        <p:nvCxnSpPr>
          <p:cNvPr id="286" name="Google Shape;286;p32"/>
          <p:cNvCxnSpPr/>
          <p:nvPr/>
        </p:nvCxnSpPr>
        <p:spPr>
          <a:xfrm>
            <a:off x="5261900" y="1694775"/>
            <a:ext cx="1098900" cy="899700"/>
          </a:xfrm>
          <a:prstGeom prst="straightConnector1">
            <a:avLst/>
          </a:prstGeom>
          <a:noFill/>
          <a:ln cap="flat" cmpd="sng" w="19050">
            <a:solidFill>
              <a:srgbClr val="CC0000"/>
            </a:solidFill>
            <a:prstDash val="solid"/>
            <a:round/>
            <a:headEnd len="med" w="med" type="none"/>
            <a:tailEnd len="med" w="med" type="triangle"/>
          </a:ln>
        </p:spPr>
      </p:cxnSp>
      <p:cxnSp>
        <p:nvCxnSpPr>
          <p:cNvPr id="287" name="Google Shape;287;p32"/>
          <p:cNvCxnSpPr/>
          <p:nvPr/>
        </p:nvCxnSpPr>
        <p:spPr>
          <a:xfrm flipH="1" rot="10800000">
            <a:off x="6770750" y="1833325"/>
            <a:ext cx="346800" cy="778200"/>
          </a:xfrm>
          <a:prstGeom prst="straightConnector1">
            <a:avLst/>
          </a:prstGeom>
          <a:noFill/>
          <a:ln cap="flat" cmpd="sng" w="19050">
            <a:solidFill>
              <a:srgbClr val="CC0000"/>
            </a:solidFill>
            <a:prstDash val="solid"/>
            <a:round/>
            <a:headEnd len="med" w="med" type="none"/>
            <a:tailEnd len="med" w="med" type="triangle"/>
          </a:ln>
        </p:spPr>
      </p:cxnSp>
      <p:sp>
        <p:nvSpPr>
          <p:cNvPr id="288" name="Google Shape;288;p32"/>
          <p:cNvSpPr txBox="1"/>
          <p:nvPr/>
        </p:nvSpPr>
        <p:spPr>
          <a:xfrm>
            <a:off x="7082050" y="1400575"/>
            <a:ext cx="1698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666666"/>
                </a:solidFill>
              </a:rPr>
              <a:t>Links to Amnesty International India</a:t>
            </a:r>
            <a:r>
              <a:rPr lang="en">
                <a:solidFill>
                  <a:srgbClr val="666666"/>
                </a:solidFill>
              </a:rPr>
              <a:t> </a:t>
            </a:r>
            <a:endParaRPr>
              <a:solidFill>
                <a:srgbClr val="666666"/>
              </a:solidFill>
            </a:endParaRPr>
          </a:p>
        </p:txBody>
      </p:sp>
      <p:pic>
        <p:nvPicPr>
          <p:cNvPr id="289" name="Google Shape;289;p32"/>
          <p:cNvPicPr preferRelativeResize="0"/>
          <p:nvPr/>
        </p:nvPicPr>
        <p:blipFill>
          <a:blip r:embed="rId6">
            <a:alphaModFix/>
          </a:blip>
          <a:stretch>
            <a:fillRect/>
          </a:stretch>
        </p:blipFill>
        <p:spPr>
          <a:xfrm>
            <a:off x="389125" y="2317507"/>
            <a:ext cx="2973774" cy="1899393"/>
          </a:xfrm>
          <a:prstGeom prst="rect">
            <a:avLst/>
          </a:prstGeom>
          <a:noFill/>
          <a:ln>
            <a:noFill/>
          </a:ln>
        </p:spPr>
      </p:pic>
      <p:sp>
        <p:nvSpPr>
          <p:cNvPr id="290" name="Google Shape;290;p32"/>
          <p:cNvSpPr txBox="1"/>
          <p:nvPr/>
        </p:nvSpPr>
        <p:spPr>
          <a:xfrm>
            <a:off x="523550" y="3495025"/>
            <a:ext cx="2759100" cy="2265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291" name="Google Shape;291;p32"/>
          <p:cNvCxnSpPr>
            <a:stCxn id="290" idx="3"/>
          </p:cNvCxnSpPr>
          <p:nvPr/>
        </p:nvCxnSpPr>
        <p:spPr>
          <a:xfrm>
            <a:off x="3282650" y="3608275"/>
            <a:ext cx="728700" cy="28200"/>
          </a:xfrm>
          <a:prstGeom prst="straightConnector1">
            <a:avLst/>
          </a:prstGeom>
          <a:noFill/>
          <a:ln cap="flat" cmpd="sng" w="19050">
            <a:solidFill>
              <a:srgbClr val="CC0000"/>
            </a:solidFill>
            <a:prstDash val="solid"/>
            <a:round/>
            <a:headEnd len="med" w="med" type="none"/>
            <a:tailEnd len="med" w="med" type="triangle"/>
          </a:ln>
        </p:spPr>
      </p:cxnSp>
      <p:sp>
        <p:nvSpPr>
          <p:cNvPr id="292" name="Google Shape;292;p32"/>
          <p:cNvSpPr txBox="1"/>
          <p:nvPr/>
        </p:nvSpPr>
        <p:spPr>
          <a:xfrm>
            <a:off x="4011500" y="3410125"/>
            <a:ext cx="20163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Based out of United Kingdom, claims to be independent of any religion.</a:t>
            </a:r>
            <a:endParaRPr sz="1100">
              <a:solidFill>
                <a:srgbClr val="666666"/>
              </a:solidFill>
            </a:endParaRPr>
          </a:p>
        </p:txBody>
      </p:sp>
      <p:sp>
        <p:nvSpPr>
          <p:cNvPr id="293" name="Google Shape;293;p32"/>
          <p:cNvSpPr txBox="1"/>
          <p:nvPr/>
        </p:nvSpPr>
        <p:spPr>
          <a:xfrm>
            <a:off x="396575" y="4231525"/>
            <a:ext cx="8369700" cy="4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accent5"/>
                </a:solidFill>
                <a:hlinkClick r:id="rId7">
                  <a:extLst>
                    <a:ext uri="{A12FA001-AC4F-418D-AE19-62706E023703}">
                      <ahyp:hlinkClr val="tx"/>
                    </a:ext>
                  </a:extLst>
                </a:hlinkClick>
              </a:rPr>
              <a:t>https://web.archive.org/web/20201007042015/https://www.opindia.com/2020/10/justice-for-hathras-victim-carrd-website-pulled-down-instigate-violence-reports/</a:t>
            </a:r>
            <a:endParaRPr sz="800">
              <a:solidFill>
                <a:schemeClr val="dk1"/>
              </a:solidFill>
            </a:endParaRPr>
          </a:p>
          <a:p>
            <a:pPr indent="0" lvl="0" marL="0" rtl="0" algn="ctr">
              <a:spcBef>
                <a:spcPts val="0"/>
              </a:spcBef>
              <a:spcAft>
                <a:spcPts val="0"/>
              </a:spcAft>
              <a:buNone/>
            </a:pPr>
            <a:r>
              <a:rPr lang="en" sz="800" u="sng">
                <a:solidFill>
                  <a:schemeClr val="hlink"/>
                </a:solidFill>
                <a:hlinkClick r:id="rId8"/>
              </a:rPr>
              <a:t>https://www.amnesty.org/en/</a:t>
            </a:r>
            <a:endParaRPr sz="800"/>
          </a:p>
          <a:p>
            <a:pPr indent="0" lvl="0" marL="0" rtl="0" algn="ctr">
              <a:spcBef>
                <a:spcPts val="0"/>
              </a:spcBef>
              <a:spcAft>
                <a:spcPts val="0"/>
              </a:spcAft>
              <a:buNone/>
            </a:pPr>
            <a:r>
              <a:rPr lang="en" sz="800" u="sng">
                <a:solidFill>
                  <a:schemeClr val="hlink"/>
                </a:solidFill>
                <a:hlinkClick r:id="rId9"/>
              </a:rPr>
              <a:t>https://amnesty.org.in/support-indias-most-vulnerable-fight-covid-19-a-list-of-fundraisers-you-can-donate-to/</a:t>
            </a:r>
            <a:endParaRPr sz="800"/>
          </a:p>
          <a:p>
            <a:pPr indent="0" lvl="0" marL="0" rtl="0" algn="ctr">
              <a:spcBef>
                <a:spcPts val="0"/>
              </a:spcBef>
              <a:spcAft>
                <a:spcPts val="0"/>
              </a:spcAft>
              <a:buNone/>
            </a:pPr>
            <a:r>
              <a:rPr lang="en" sz="800" u="sng">
                <a:solidFill>
                  <a:schemeClr val="hlink"/>
                </a:solidFill>
                <a:hlinkClick r:id="rId10"/>
              </a:rPr>
              <a:t>https://helpourindia.carrd.co/</a:t>
            </a:r>
            <a:endParaRPr sz="800"/>
          </a:p>
          <a:p>
            <a:pPr indent="0" lvl="0" marL="0" rtl="0" algn="ctr">
              <a:spcBef>
                <a:spcPts val="0"/>
              </a:spcBef>
              <a:spcAft>
                <a:spcPts val="0"/>
              </a:spcAft>
              <a:buNone/>
            </a:pPr>
            <a:r>
              <a:rPr lang="en" sz="800" u="sng">
                <a:solidFill>
                  <a:schemeClr val="hlink"/>
                </a:solidFill>
                <a:hlinkClick r:id="rId11"/>
              </a:rPr>
              <a:t>http://archive.is/iAdP0</a:t>
            </a:r>
            <a:endParaRPr sz="800"/>
          </a:p>
        </p:txBody>
      </p:sp>
      <p:sp>
        <p:nvSpPr>
          <p:cNvPr id="294" name="Google Shape;294;p32"/>
          <p:cNvSpPr txBox="1"/>
          <p:nvPr/>
        </p:nvSpPr>
        <p:spPr>
          <a:xfrm>
            <a:off x="4043675" y="2126475"/>
            <a:ext cx="2046300" cy="2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The memento links to another Carrd</a:t>
            </a:r>
            <a:endParaRPr sz="1000">
              <a:solidFill>
                <a:srgbClr val="66666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3"/>
          <p:cNvSpPr txBox="1"/>
          <p:nvPr>
            <p:ph type="title"/>
          </p:nvPr>
        </p:nvSpPr>
        <p:spPr>
          <a:xfrm>
            <a:off x="321125" y="148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rPr>
              <a:t>General public on Twitter was for and against the https://justiceforhathrasvictim.carrd.co/</a:t>
            </a:r>
            <a:endParaRPr>
              <a:solidFill>
                <a:srgbClr val="1155CC"/>
              </a:solidFill>
            </a:endParaRPr>
          </a:p>
        </p:txBody>
      </p:sp>
      <p:sp>
        <p:nvSpPr>
          <p:cNvPr id="300" name="Google Shape;300;p33"/>
          <p:cNvSpPr txBox="1"/>
          <p:nvPr>
            <p:ph idx="1" type="body"/>
          </p:nvPr>
        </p:nvSpPr>
        <p:spPr>
          <a:xfrm>
            <a:off x="311700" y="4353925"/>
            <a:ext cx="8520600" cy="21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u="sng">
                <a:solidFill>
                  <a:schemeClr val="hlink"/>
                </a:solidFill>
                <a:hlinkClick r:id="rId3"/>
              </a:rPr>
              <a:t>https</a:t>
            </a:r>
            <a:r>
              <a:rPr lang="en" sz="1000" u="sng">
                <a:solidFill>
                  <a:schemeClr val="hlink"/>
                </a:solidFill>
                <a:hlinkClick r:id="rId4"/>
              </a:rPr>
              <a:t>://twitter.com/search?q=justiceforhathrasvictim.carrd.co%2F&amp;src=typed_query</a:t>
            </a:r>
            <a:endParaRPr sz="1000"/>
          </a:p>
          <a:p>
            <a:pPr indent="0" lvl="0" marL="0" rtl="0" algn="l">
              <a:spcBef>
                <a:spcPts val="1600"/>
              </a:spcBef>
              <a:spcAft>
                <a:spcPts val="1600"/>
              </a:spcAft>
              <a:buNone/>
            </a:pPr>
            <a:r>
              <a:t/>
            </a:r>
            <a:endParaRPr sz="1100"/>
          </a:p>
        </p:txBody>
      </p:sp>
      <p:sp>
        <p:nvSpPr>
          <p:cNvPr id="301" name="Google Shape;301;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33"/>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303" name="Google Shape;303;p33"/>
          <p:cNvPicPr preferRelativeResize="0"/>
          <p:nvPr/>
        </p:nvPicPr>
        <p:blipFill>
          <a:blip r:embed="rId5">
            <a:alphaModFix/>
          </a:blip>
          <a:stretch>
            <a:fillRect/>
          </a:stretch>
        </p:blipFill>
        <p:spPr>
          <a:xfrm>
            <a:off x="129750" y="1500000"/>
            <a:ext cx="3456626" cy="1071750"/>
          </a:xfrm>
          <a:prstGeom prst="rect">
            <a:avLst/>
          </a:prstGeom>
          <a:noFill/>
          <a:ln>
            <a:noFill/>
          </a:ln>
        </p:spPr>
      </p:pic>
      <p:pic>
        <p:nvPicPr>
          <p:cNvPr id="304" name="Google Shape;304;p33"/>
          <p:cNvPicPr preferRelativeResize="0"/>
          <p:nvPr/>
        </p:nvPicPr>
        <p:blipFill>
          <a:blip r:embed="rId6">
            <a:alphaModFix/>
          </a:blip>
          <a:stretch>
            <a:fillRect/>
          </a:stretch>
        </p:blipFill>
        <p:spPr>
          <a:xfrm>
            <a:off x="330425" y="2434650"/>
            <a:ext cx="3568051" cy="1177425"/>
          </a:xfrm>
          <a:prstGeom prst="rect">
            <a:avLst/>
          </a:prstGeom>
          <a:noFill/>
          <a:ln>
            <a:noFill/>
          </a:ln>
        </p:spPr>
      </p:pic>
      <p:pic>
        <p:nvPicPr>
          <p:cNvPr id="305" name="Google Shape;305;p33"/>
          <p:cNvPicPr preferRelativeResize="0"/>
          <p:nvPr/>
        </p:nvPicPr>
        <p:blipFill>
          <a:blip r:embed="rId7">
            <a:alphaModFix/>
          </a:blip>
          <a:stretch>
            <a:fillRect/>
          </a:stretch>
        </p:blipFill>
        <p:spPr>
          <a:xfrm>
            <a:off x="4086225" y="1253150"/>
            <a:ext cx="3009690" cy="2002125"/>
          </a:xfrm>
          <a:prstGeom prst="rect">
            <a:avLst/>
          </a:prstGeom>
          <a:noFill/>
          <a:ln>
            <a:noFill/>
          </a:ln>
        </p:spPr>
      </p:pic>
      <p:pic>
        <p:nvPicPr>
          <p:cNvPr id="306" name="Google Shape;306;p33"/>
          <p:cNvPicPr preferRelativeResize="0"/>
          <p:nvPr/>
        </p:nvPicPr>
        <p:blipFill>
          <a:blip r:embed="rId8">
            <a:alphaModFix/>
          </a:blip>
          <a:stretch>
            <a:fillRect/>
          </a:stretch>
        </p:blipFill>
        <p:spPr>
          <a:xfrm>
            <a:off x="5891400" y="1838664"/>
            <a:ext cx="2940900" cy="2268874"/>
          </a:xfrm>
          <a:prstGeom prst="rect">
            <a:avLst/>
          </a:prstGeom>
          <a:noFill/>
          <a:ln>
            <a:noFill/>
          </a:ln>
        </p:spPr>
      </p:pic>
      <p:sp>
        <p:nvSpPr>
          <p:cNvPr id="307" name="Google Shape;307;p33"/>
          <p:cNvSpPr txBox="1"/>
          <p:nvPr/>
        </p:nvSpPr>
        <p:spPr>
          <a:xfrm>
            <a:off x="311700" y="4102100"/>
            <a:ext cx="35274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Tweets in support of the Carrd</a:t>
            </a:r>
            <a:endParaRPr>
              <a:solidFill>
                <a:srgbClr val="666666"/>
              </a:solidFill>
            </a:endParaRPr>
          </a:p>
          <a:p>
            <a:pPr indent="0" lvl="0" marL="0" rtl="0" algn="l">
              <a:spcBef>
                <a:spcPts val="0"/>
              </a:spcBef>
              <a:spcAft>
                <a:spcPts val="0"/>
              </a:spcAft>
              <a:buNone/>
            </a:pPr>
            <a:r>
              <a:t/>
            </a:r>
            <a:endParaRPr/>
          </a:p>
        </p:txBody>
      </p:sp>
      <p:sp>
        <p:nvSpPr>
          <p:cNvPr id="308" name="Google Shape;308;p33"/>
          <p:cNvSpPr txBox="1"/>
          <p:nvPr/>
        </p:nvSpPr>
        <p:spPr>
          <a:xfrm>
            <a:off x="4483500" y="4047200"/>
            <a:ext cx="4348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rPr>
              <a:t>Tweets targeting the justiceforhathrasvictim.carrd.co/ website</a:t>
            </a:r>
            <a:endParaRPr>
              <a:solidFill>
                <a:srgbClr val="66666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21125" y="1103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The alleged creator </a:t>
            </a:r>
            <a:r>
              <a:rPr lang="en">
                <a:solidFill>
                  <a:srgbClr val="3C78D8"/>
                </a:solidFill>
              </a:rPr>
              <a:t>of the website</a:t>
            </a:r>
            <a:r>
              <a:rPr lang="en">
                <a:solidFill>
                  <a:srgbClr val="3C78D8"/>
                </a:solidFill>
              </a:rPr>
              <a:t> deletes their Twitter account</a:t>
            </a:r>
            <a:endParaRPr>
              <a:solidFill>
                <a:srgbClr val="3C78D8"/>
              </a:solidFill>
            </a:endParaRPr>
          </a:p>
          <a:p>
            <a:pPr indent="0" lvl="0" marL="0" rtl="0" algn="l">
              <a:spcBef>
                <a:spcPts val="0"/>
              </a:spcBef>
              <a:spcAft>
                <a:spcPts val="0"/>
              </a:spcAft>
              <a:buNone/>
            </a:pPr>
            <a:r>
              <a:rPr lang="en">
                <a:solidFill>
                  <a:srgbClr val="666666"/>
                </a:solidFill>
              </a:rPr>
              <a:t>                                   </a:t>
            </a:r>
            <a:endParaRPr>
              <a:solidFill>
                <a:srgbClr val="666666"/>
              </a:solidFill>
            </a:endParaRPr>
          </a:p>
          <a:p>
            <a:pPr indent="0" lvl="0" marL="0" rtl="0" algn="l">
              <a:spcBef>
                <a:spcPts val="0"/>
              </a:spcBef>
              <a:spcAft>
                <a:spcPts val="0"/>
              </a:spcAft>
              <a:buNone/>
            </a:pPr>
            <a:r>
              <a:t/>
            </a:r>
            <a:endParaRPr/>
          </a:p>
        </p:txBody>
      </p:sp>
      <p:sp>
        <p:nvSpPr>
          <p:cNvPr id="314" name="Google Shape;31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34"/>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316" name="Google Shape;316;p34"/>
          <p:cNvPicPr preferRelativeResize="0"/>
          <p:nvPr/>
        </p:nvPicPr>
        <p:blipFill>
          <a:blip r:embed="rId3">
            <a:alphaModFix/>
          </a:blip>
          <a:stretch>
            <a:fillRect/>
          </a:stretch>
        </p:blipFill>
        <p:spPr>
          <a:xfrm>
            <a:off x="2811900" y="1188075"/>
            <a:ext cx="2930675" cy="2198001"/>
          </a:xfrm>
          <a:prstGeom prst="rect">
            <a:avLst/>
          </a:prstGeom>
          <a:noFill/>
          <a:ln>
            <a:noFill/>
          </a:ln>
        </p:spPr>
      </p:pic>
      <p:pic>
        <p:nvPicPr>
          <p:cNvPr id="317" name="Google Shape;317;p34"/>
          <p:cNvPicPr preferRelativeResize="0"/>
          <p:nvPr/>
        </p:nvPicPr>
        <p:blipFill>
          <a:blip r:embed="rId4">
            <a:alphaModFix/>
          </a:blip>
          <a:stretch>
            <a:fillRect/>
          </a:stretch>
        </p:blipFill>
        <p:spPr>
          <a:xfrm>
            <a:off x="5949423" y="1516876"/>
            <a:ext cx="3071724" cy="1684175"/>
          </a:xfrm>
          <a:prstGeom prst="rect">
            <a:avLst/>
          </a:prstGeom>
          <a:noFill/>
          <a:ln>
            <a:noFill/>
          </a:ln>
        </p:spPr>
      </p:pic>
      <p:sp>
        <p:nvSpPr>
          <p:cNvPr id="318" name="Google Shape;318;p34"/>
          <p:cNvSpPr txBox="1"/>
          <p:nvPr/>
        </p:nvSpPr>
        <p:spPr>
          <a:xfrm>
            <a:off x="362625" y="4151800"/>
            <a:ext cx="8520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5"/>
              </a:rPr>
              <a:t>https://web.archive.org/web/20201007042015/https://www.opindia.com/2020/10/justice-for-hathras-victim-carrd-website-pulled-down-instigate-violence-reports/</a:t>
            </a:r>
            <a:endParaRPr sz="800"/>
          </a:p>
          <a:p>
            <a:pPr indent="0" lvl="0" marL="0" rtl="0" algn="ctr">
              <a:spcBef>
                <a:spcPts val="0"/>
              </a:spcBef>
              <a:spcAft>
                <a:spcPts val="0"/>
              </a:spcAft>
              <a:buNone/>
            </a:pPr>
            <a:r>
              <a:rPr lang="en" sz="800" u="sng">
                <a:solidFill>
                  <a:schemeClr val="hlink"/>
                </a:solidFill>
                <a:hlinkClick r:id="rId6"/>
              </a:rPr>
              <a:t>http://archive.is/UvRxR</a:t>
            </a:r>
            <a:r>
              <a:rPr lang="en" sz="800"/>
              <a:t> </a:t>
            </a:r>
            <a:r>
              <a:rPr lang="en" sz="800" u="sng">
                <a:solidFill>
                  <a:schemeClr val="hlink"/>
                </a:solidFill>
                <a:hlinkClick r:id="rId7"/>
              </a:rPr>
              <a:t>https://web.archive.org/web/20201006172036/https://twitter.com/Vedic_Revival/status/1312987858614071296</a:t>
            </a:r>
            <a:endParaRPr sz="800"/>
          </a:p>
          <a:p>
            <a:pPr indent="0" lvl="0" marL="0" rtl="0" algn="ctr">
              <a:spcBef>
                <a:spcPts val="0"/>
              </a:spcBef>
              <a:spcAft>
                <a:spcPts val="0"/>
              </a:spcAft>
              <a:buNone/>
            </a:pPr>
            <a:r>
              <a:rPr lang="en" sz="800" u="sng">
                <a:solidFill>
                  <a:schemeClr val="hlink"/>
                </a:solidFill>
                <a:hlinkClick r:id="rId8"/>
              </a:rPr>
              <a:t>https://twitter.com/wallowwflower</a:t>
            </a:r>
            <a:endParaRPr sz="800"/>
          </a:p>
        </p:txBody>
      </p:sp>
      <p:pic>
        <p:nvPicPr>
          <p:cNvPr id="319" name="Google Shape;319;p34"/>
          <p:cNvPicPr preferRelativeResize="0"/>
          <p:nvPr/>
        </p:nvPicPr>
        <p:blipFill>
          <a:blip r:embed="rId9">
            <a:alphaModFix/>
          </a:blip>
          <a:stretch>
            <a:fillRect/>
          </a:stretch>
        </p:blipFill>
        <p:spPr>
          <a:xfrm>
            <a:off x="130200" y="683000"/>
            <a:ext cx="2519250" cy="2750976"/>
          </a:xfrm>
          <a:prstGeom prst="rect">
            <a:avLst/>
          </a:prstGeom>
          <a:noFill/>
          <a:ln>
            <a:noFill/>
          </a:ln>
        </p:spPr>
      </p:pic>
      <p:sp>
        <p:nvSpPr>
          <p:cNvPr id="320" name="Google Shape;320;p34"/>
          <p:cNvSpPr txBox="1"/>
          <p:nvPr/>
        </p:nvSpPr>
        <p:spPr>
          <a:xfrm>
            <a:off x="436650" y="3478350"/>
            <a:ext cx="20274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Twitter user claims to create the website</a:t>
            </a:r>
            <a:endParaRPr sz="1000">
              <a:solidFill>
                <a:srgbClr val="666666"/>
              </a:solidFill>
            </a:endParaRPr>
          </a:p>
          <a:p>
            <a:pPr indent="0" lvl="0" marL="0" rtl="0" algn="l">
              <a:spcBef>
                <a:spcPts val="0"/>
              </a:spcBef>
              <a:spcAft>
                <a:spcPts val="0"/>
              </a:spcAft>
              <a:buNone/>
            </a:pPr>
            <a:r>
              <a:rPr lang="en" sz="1000">
                <a:solidFill>
                  <a:srgbClr val="666666"/>
                </a:solidFill>
              </a:rPr>
              <a:t>10-01-2020</a:t>
            </a:r>
            <a:endParaRPr sz="1000">
              <a:solidFill>
                <a:srgbClr val="666666"/>
              </a:solidFill>
            </a:endParaRPr>
          </a:p>
        </p:txBody>
      </p:sp>
      <p:sp>
        <p:nvSpPr>
          <p:cNvPr id="321" name="Google Shape;321;p34"/>
          <p:cNvSpPr txBox="1"/>
          <p:nvPr/>
        </p:nvSpPr>
        <p:spPr>
          <a:xfrm>
            <a:off x="2908475" y="3493150"/>
            <a:ext cx="2745600" cy="1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The account’s tweet were protected according to the memento</a:t>
            </a:r>
            <a:endParaRPr sz="1000">
              <a:solidFill>
                <a:srgbClr val="666666"/>
              </a:solidFill>
            </a:endParaRPr>
          </a:p>
          <a:p>
            <a:pPr indent="0" lvl="0" marL="0" rtl="0" algn="l">
              <a:spcBef>
                <a:spcPts val="0"/>
              </a:spcBef>
              <a:spcAft>
                <a:spcPts val="0"/>
              </a:spcAft>
              <a:buNone/>
            </a:pPr>
            <a:r>
              <a:rPr lang="en" sz="1000">
                <a:solidFill>
                  <a:srgbClr val="666666"/>
                </a:solidFill>
              </a:rPr>
              <a:t>10-05-2020 </a:t>
            </a:r>
            <a:endParaRPr sz="1000">
              <a:solidFill>
                <a:srgbClr val="666666"/>
              </a:solidFill>
            </a:endParaRPr>
          </a:p>
        </p:txBody>
      </p:sp>
      <p:sp>
        <p:nvSpPr>
          <p:cNvPr id="322" name="Google Shape;322;p34"/>
          <p:cNvSpPr txBox="1"/>
          <p:nvPr/>
        </p:nvSpPr>
        <p:spPr>
          <a:xfrm>
            <a:off x="6549625" y="3226725"/>
            <a:ext cx="25944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Twitter account no longer exists</a:t>
            </a:r>
            <a:endParaRPr sz="1000">
              <a:solidFill>
                <a:srgbClr val="66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How was the website taken down?</a:t>
            </a:r>
            <a:r>
              <a:rPr lang="en">
                <a:solidFill>
                  <a:srgbClr val="3C78D8"/>
                </a:solidFill>
              </a:rPr>
              <a:t>     </a:t>
            </a:r>
            <a:r>
              <a:rPr lang="en">
                <a:solidFill>
                  <a:srgbClr val="666666"/>
                </a:solidFill>
              </a:rPr>
              <a:t>                              </a:t>
            </a:r>
            <a:endParaRPr>
              <a:solidFill>
                <a:srgbClr val="666666"/>
              </a:solidFill>
            </a:endParaRPr>
          </a:p>
          <a:p>
            <a:pPr indent="0" lvl="0" marL="0" rtl="0" algn="l">
              <a:spcBef>
                <a:spcPts val="0"/>
              </a:spcBef>
              <a:spcAft>
                <a:spcPts val="0"/>
              </a:spcAft>
              <a:buNone/>
            </a:pPr>
            <a:r>
              <a:t/>
            </a:r>
            <a:endParaRPr/>
          </a:p>
        </p:txBody>
      </p:sp>
      <p:sp>
        <p:nvSpPr>
          <p:cNvPr id="328" name="Google Shape;32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100"/>
          </a:p>
        </p:txBody>
      </p:sp>
      <p:sp>
        <p:nvSpPr>
          <p:cNvPr id="329" name="Google Shape;32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35"/>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331" name="Google Shape;331;p35"/>
          <p:cNvPicPr preferRelativeResize="0"/>
          <p:nvPr/>
        </p:nvPicPr>
        <p:blipFill>
          <a:blip r:embed="rId3">
            <a:alphaModFix/>
          </a:blip>
          <a:stretch>
            <a:fillRect/>
          </a:stretch>
        </p:blipFill>
        <p:spPr>
          <a:xfrm>
            <a:off x="170125" y="920025"/>
            <a:ext cx="4740226" cy="1371025"/>
          </a:xfrm>
          <a:prstGeom prst="rect">
            <a:avLst/>
          </a:prstGeom>
          <a:noFill/>
          <a:ln>
            <a:noFill/>
          </a:ln>
        </p:spPr>
      </p:pic>
      <p:pic>
        <p:nvPicPr>
          <p:cNvPr id="332" name="Google Shape;332;p35"/>
          <p:cNvPicPr preferRelativeResize="0"/>
          <p:nvPr/>
        </p:nvPicPr>
        <p:blipFill>
          <a:blip r:embed="rId4">
            <a:alphaModFix/>
          </a:blip>
          <a:stretch>
            <a:fillRect/>
          </a:stretch>
        </p:blipFill>
        <p:spPr>
          <a:xfrm>
            <a:off x="4217825" y="1978026"/>
            <a:ext cx="4614476" cy="1471375"/>
          </a:xfrm>
          <a:prstGeom prst="rect">
            <a:avLst/>
          </a:prstGeom>
          <a:noFill/>
          <a:ln>
            <a:noFill/>
          </a:ln>
        </p:spPr>
      </p:pic>
      <p:sp>
        <p:nvSpPr>
          <p:cNvPr id="333" name="Google Shape;333;p35"/>
          <p:cNvSpPr txBox="1"/>
          <p:nvPr/>
        </p:nvSpPr>
        <p:spPr>
          <a:xfrm>
            <a:off x="510650" y="2375625"/>
            <a:ext cx="30120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rPr>
              <a:t>Considers the website creation to be a global conspiracy</a:t>
            </a:r>
            <a:endParaRPr sz="1100">
              <a:solidFill>
                <a:srgbClr val="666666"/>
              </a:solidFill>
            </a:endParaRPr>
          </a:p>
        </p:txBody>
      </p:sp>
      <p:sp>
        <p:nvSpPr>
          <p:cNvPr id="334" name="Google Shape;334;p35"/>
          <p:cNvSpPr txBox="1"/>
          <p:nvPr/>
        </p:nvSpPr>
        <p:spPr>
          <a:xfrm>
            <a:off x="4360425" y="3526100"/>
            <a:ext cx="43293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The OpIndia article does not mention that the website was taken down by the government, an FIR was lodged against an unidentified person, this could be the reason for the take down.</a:t>
            </a:r>
            <a:endParaRPr sz="1100">
              <a:solidFill>
                <a:srgbClr val="666666"/>
              </a:solidFill>
            </a:endParaRPr>
          </a:p>
        </p:txBody>
      </p:sp>
      <p:sp>
        <p:nvSpPr>
          <p:cNvPr id="335" name="Google Shape;335;p35"/>
          <p:cNvSpPr txBox="1"/>
          <p:nvPr/>
        </p:nvSpPr>
        <p:spPr>
          <a:xfrm>
            <a:off x="367900" y="4224650"/>
            <a:ext cx="8464500" cy="4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5"/>
              </a:rPr>
              <a:t>https://web.archive.org/web/20201007042015/https://www.opindia.com/2020/10/justice-for-hathras-victim-carrd-website-pulled-down-instigate-violence-reports/</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666666"/>
                </a:solidFill>
              </a:rPr>
              <a:t>The https://justiceforhathrasvictim.carrd.co </a:t>
            </a:r>
            <a:r>
              <a:rPr lang="en" sz="1800">
                <a:solidFill>
                  <a:srgbClr val="666666"/>
                </a:solidFill>
              </a:rPr>
              <a:t>website</a:t>
            </a:r>
            <a:r>
              <a:rPr lang="en" sz="1800">
                <a:solidFill>
                  <a:srgbClr val="666666"/>
                </a:solidFill>
              </a:rPr>
              <a:t> </a:t>
            </a:r>
            <a:r>
              <a:rPr lang="en" sz="1800">
                <a:solidFill>
                  <a:srgbClr val="666666"/>
                </a:solidFill>
              </a:rPr>
              <a:t>links</a:t>
            </a:r>
            <a:r>
              <a:rPr lang="en" sz="1800">
                <a:solidFill>
                  <a:srgbClr val="666666"/>
                </a:solidFill>
              </a:rPr>
              <a:t> to another Carrd </a:t>
            </a:r>
            <a:r>
              <a:rPr lang="en">
                <a:solidFill>
                  <a:srgbClr val="666666"/>
                </a:solidFill>
              </a:rPr>
              <a:t>                                 </a:t>
            </a:r>
            <a:endParaRPr>
              <a:solidFill>
                <a:srgbClr val="666666"/>
              </a:solidFill>
            </a:endParaRPr>
          </a:p>
          <a:p>
            <a:pPr indent="0" lvl="0" marL="0" rtl="0" algn="l">
              <a:spcBef>
                <a:spcPts val="0"/>
              </a:spcBef>
              <a:spcAft>
                <a:spcPts val="0"/>
              </a:spcAft>
              <a:buNone/>
            </a:pPr>
            <a:r>
              <a:t/>
            </a:r>
            <a:endParaRPr/>
          </a:p>
        </p:txBody>
      </p:sp>
      <p:sp>
        <p:nvSpPr>
          <p:cNvPr id="341" name="Google Shape;34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sz="1100"/>
          </a:p>
        </p:txBody>
      </p:sp>
      <p:sp>
        <p:nvSpPr>
          <p:cNvPr id="342" name="Google Shape;34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3" name="Google Shape;343;p36"/>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344" name="Google Shape;344;p36"/>
          <p:cNvPicPr preferRelativeResize="0"/>
          <p:nvPr/>
        </p:nvPicPr>
        <p:blipFill>
          <a:blip r:embed="rId3">
            <a:alphaModFix/>
          </a:blip>
          <a:stretch>
            <a:fillRect/>
          </a:stretch>
        </p:blipFill>
        <p:spPr>
          <a:xfrm>
            <a:off x="2110916" y="1017726"/>
            <a:ext cx="4555208" cy="3416400"/>
          </a:xfrm>
          <a:prstGeom prst="rect">
            <a:avLst/>
          </a:prstGeom>
          <a:noFill/>
          <a:ln>
            <a:noFill/>
          </a:ln>
        </p:spPr>
      </p:pic>
      <p:sp>
        <p:nvSpPr>
          <p:cNvPr id="345" name="Google Shape;345;p36"/>
          <p:cNvSpPr txBox="1"/>
          <p:nvPr/>
        </p:nvSpPr>
        <p:spPr>
          <a:xfrm>
            <a:off x="6666125" y="1976275"/>
            <a:ext cx="2478000" cy="15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https://educateyourselff.carrd.co/</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This website doesn’t exist anymore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Website linked to different articles that discuss the issue of caste based violence</a:t>
            </a:r>
            <a:endParaRPr sz="1100"/>
          </a:p>
          <a:p>
            <a:pPr indent="0" lvl="0" marL="0" rtl="0" algn="l">
              <a:spcBef>
                <a:spcPts val="0"/>
              </a:spcBef>
              <a:spcAft>
                <a:spcPts val="0"/>
              </a:spcAft>
              <a:buNone/>
            </a:pPr>
            <a:r>
              <a:t/>
            </a:r>
            <a:endParaRPr/>
          </a:p>
        </p:txBody>
      </p:sp>
      <p:sp>
        <p:nvSpPr>
          <p:cNvPr id="346" name="Google Shape;346;p36"/>
          <p:cNvSpPr txBox="1"/>
          <p:nvPr/>
        </p:nvSpPr>
        <p:spPr>
          <a:xfrm>
            <a:off x="531050" y="4306725"/>
            <a:ext cx="1828500" cy="1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https://archive.is/Ufto2</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txBox="1"/>
          <p:nvPr>
            <p:ph type="title"/>
          </p:nvPr>
        </p:nvSpPr>
        <p:spPr>
          <a:xfrm>
            <a:off x="321125" y="289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66666"/>
                </a:solidFill>
              </a:rPr>
              <a:t>    </a:t>
            </a:r>
            <a:r>
              <a:rPr lang="en" sz="1800">
                <a:solidFill>
                  <a:srgbClr val="666666"/>
                </a:solidFill>
              </a:rPr>
              <a:t>Summary</a:t>
            </a:r>
            <a:endParaRPr/>
          </a:p>
        </p:txBody>
      </p:sp>
      <p:sp>
        <p:nvSpPr>
          <p:cNvPr id="352" name="Google Shape;352;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04800" lvl="0" marL="457200" rtl="0" algn="l">
              <a:spcBef>
                <a:spcPts val="1600"/>
              </a:spcBef>
              <a:spcAft>
                <a:spcPts val="0"/>
              </a:spcAft>
              <a:buSzPts val="1200"/>
              <a:buChar char="●"/>
            </a:pPr>
            <a:r>
              <a:rPr lang="en" sz="1200"/>
              <a:t>The justiceforhathrasvictim.carrd.co/ had an </a:t>
            </a:r>
            <a:r>
              <a:rPr lang="en" sz="1200"/>
              <a:t>estimate</a:t>
            </a:r>
            <a:r>
              <a:rPr lang="en" sz="1200"/>
              <a:t>d</a:t>
            </a:r>
            <a:r>
              <a:rPr lang="en" sz="1200"/>
              <a:t> lifespan of 5 days.</a:t>
            </a:r>
            <a:endParaRPr sz="1200"/>
          </a:p>
          <a:p>
            <a:pPr indent="-304800" lvl="0" marL="457200" rtl="0" algn="l">
              <a:spcBef>
                <a:spcPts val="1000"/>
              </a:spcBef>
              <a:spcAft>
                <a:spcPts val="0"/>
              </a:spcAft>
              <a:buSzPts val="1200"/>
              <a:buChar char="●"/>
            </a:pPr>
            <a:r>
              <a:rPr lang="en" sz="1200"/>
              <a:t>The first memento was created after the website was taken down. </a:t>
            </a:r>
            <a:endParaRPr sz="1200"/>
          </a:p>
          <a:p>
            <a:pPr indent="-304800" lvl="0" marL="457200" rtl="0" algn="l">
              <a:spcBef>
                <a:spcPts val="1000"/>
              </a:spcBef>
              <a:spcAft>
                <a:spcPts val="0"/>
              </a:spcAft>
              <a:buSzPts val="1200"/>
              <a:buChar char="●"/>
            </a:pPr>
            <a:r>
              <a:rPr lang="en" sz="1200"/>
              <a:t>A memento was created of the Google cache of the website.</a:t>
            </a:r>
            <a:endParaRPr sz="1200"/>
          </a:p>
          <a:p>
            <a:pPr indent="-304800" lvl="0" marL="457200" rtl="0" algn="l">
              <a:spcBef>
                <a:spcPts val="1000"/>
              </a:spcBef>
              <a:spcAft>
                <a:spcPts val="0"/>
              </a:spcAft>
              <a:buSzPts val="1200"/>
              <a:buChar char="●"/>
            </a:pPr>
            <a:r>
              <a:rPr lang="en" sz="1200"/>
              <a:t>The website shared protest rules, posters, general protest instructions, petitions and articles about caste based violence in India</a:t>
            </a:r>
            <a:endParaRPr sz="1200"/>
          </a:p>
          <a:p>
            <a:pPr indent="-304800" lvl="0" marL="457200" rtl="0" algn="l">
              <a:spcBef>
                <a:spcPts val="1000"/>
              </a:spcBef>
              <a:spcAft>
                <a:spcPts val="0"/>
              </a:spcAft>
              <a:buSzPts val="1200"/>
              <a:buChar char="●"/>
            </a:pPr>
            <a:r>
              <a:rPr lang="en" sz="1200"/>
              <a:t>The OpIndia article probably fabricated evidence and had a political bias.</a:t>
            </a:r>
            <a:endParaRPr sz="1200"/>
          </a:p>
          <a:p>
            <a:pPr indent="-304800" lvl="0" marL="457200" rtl="0" algn="l">
              <a:spcBef>
                <a:spcPts val="1000"/>
              </a:spcBef>
              <a:spcAft>
                <a:spcPts val="0"/>
              </a:spcAft>
              <a:buSzPts val="1200"/>
              <a:buChar char="●"/>
            </a:pPr>
            <a:r>
              <a:rPr lang="en" sz="1200"/>
              <a:t>Tweets regarding </a:t>
            </a:r>
            <a:r>
              <a:rPr lang="en" sz="1200"/>
              <a:t>the https://justiceforhathrasvictim.carrd.co/ </a:t>
            </a:r>
            <a:r>
              <a:rPr lang="en" sz="1200"/>
              <a:t>were divided</a:t>
            </a:r>
            <a:endParaRPr sz="1200"/>
          </a:p>
          <a:p>
            <a:pPr indent="0" lvl="0" marL="0" rtl="0" algn="l">
              <a:spcBef>
                <a:spcPts val="1000"/>
              </a:spcBef>
              <a:spcAft>
                <a:spcPts val="0"/>
              </a:spcAft>
              <a:buNone/>
            </a:pPr>
            <a:r>
              <a:t/>
            </a:r>
            <a:endParaRPr sz="1200"/>
          </a:p>
          <a:p>
            <a:pPr indent="0" lvl="0" marL="0" rtl="0" algn="l">
              <a:spcBef>
                <a:spcPts val="1600"/>
              </a:spcBef>
              <a:spcAft>
                <a:spcPts val="1600"/>
              </a:spcAft>
              <a:buNone/>
            </a:pPr>
            <a:r>
              <a:t/>
            </a:r>
            <a:endParaRPr sz="1100"/>
          </a:p>
        </p:txBody>
      </p:sp>
      <p:sp>
        <p:nvSpPr>
          <p:cNvPr id="353" name="Google Shape;35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4" name="Google Shape;354;p37"/>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78D8"/>
                </a:solidFill>
              </a:rPr>
              <a:t>Police faces backlash from the public</a:t>
            </a:r>
            <a:endParaRPr sz="1800">
              <a:solidFill>
                <a:srgbClr val="3C78D8"/>
              </a:solidFill>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 name="Google Shape;71;p15"/>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sp>
        <p:nvSpPr>
          <p:cNvPr id="72" name="Google Shape;72;p15"/>
          <p:cNvSpPr txBox="1"/>
          <p:nvPr/>
        </p:nvSpPr>
        <p:spPr>
          <a:xfrm>
            <a:off x="367900" y="3811250"/>
            <a:ext cx="8464500" cy="8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3"/>
              </a:rPr>
              <a:t>https://www.dw.com/en/why-indias-dalit-women-are-vulnerable-to-sexual-violence/a-55423556</a:t>
            </a:r>
            <a:endParaRPr sz="800"/>
          </a:p>
          <a:p>
            <a:pPr indent="0" lvl="0" marL="0" rtl="0" algn="ctr">
              <a:spcBef>
                <a:spcPts val="0"/>
              </a:spcBef>
              <a:spcAft>
                <a:spcPts val="0"/>
              </a:spcAft>
              <a:buNone/>
            </a:pPr>
            <a:r>
              <a:t/>
            </a:r>
            <a:endParaRPr sz="800"/>
          </a:p>
          <a:p>
            <a:pPr indent="0" lvl="0" marL="0" rtl="0" algn="ctr">
              <a:spcBef>
                <a:spcPts val="0"/>
              </a:spcBef>
              <a:spcAft>
                <a:spcPts val="0"/>
              </a:spcAft>
              <a:buNone/>
            </a:pPr>
            <a:r>
              <a:rPr lang="en" sz="800" u="sng">
                <a:solidFill>
                  <a:schemeClr val="hlink"/>
                </a:solidFill>
                <a:hlinkClick r:id="rId4"/>
              </a:rPr>
              <a:t>https://timesofindia.indiatimes.com/india/india-sees-88-rape-cases-a-day-but-conviction-rate-below-30/articleshow/78526440.cms</a:t>
            </a:r>
            <a:endParaRPr sz="800"/>
          </a:p>
          <a:p>
            <a:pPr indent="0" lvl="0" marL="0" rtl="0" algn="ctr">
              <a:spcBef>
                <a:spcPts val="0"/>
              </a:spcBef>
              <a:spcAft>
                <a:spcPts val="0"/>
              </a:spcAft>
              <a:buNone/>
            </a:pPr>
            <a:r>
              <a:rPr lang="en" sz="800" u="sng">
                <a:solidFill>
                  <a:schemeClr val="hlink"/>
                </a:solidFill>
                <a:hlinkClick r:id="rId5"/>
              </a:rPr>
              <a:t>https://www.thenewsminute.com/article/opinion-how-caste-and-gender-are-intertwined-violence-against-dalit-women-135025</a:t>
            </a:r>
            <a:endParaRPr sz="800"/>
          </a:p>
        </p:txBody>
      </p:sp>
      <p:sp>
        <p:nvSpPr>
          <p:cNvPr id="73" name="Google Shape;73;p15"/>
          <p:cNvSpPr txBox="1"/>
          <p:nvPr/>
        </p:nvSpPr>
        <p:spPr>
          <a:xfrm>
            <a:off x="483775" y="1192325"/>
            <a:ext cx="8399400" cy="28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Clr>
                <a:srgbClr val="666666"/>
              </a:buClr>
              <a:buSzPts val="1400"/>
              <a:buChar char="●"/>
            </a:pPr>
            <a:r>
              <a:rPr lang="en">
                <a:solidFill>
                  <a:srgbClr val="666666"/>
                </a:solidFill>
              </a:rPr>
              <a:t>It is difficult for a women to file a complaint in India, for D</a:t>
            </a:r>
            <a:r>
              <a:rPr lang="en">
                <a:solidFill>
                  <a:srgbClr val="666666"/>
                </a:solidFill>
              </a:rPr>
              <a:t>alit</a:t>
            </a:r>
            <a:r>
              <a:rPr lang="en">
                <a:solidFill>
                  <a:srgbClr val="666666"/>
                </a:solidFill>
              </a:rPr>
              <a:t> (untouchable) women it is much harder. </a:t>
            </a:r>
            <a:endParaRPr>
              <a:solidFill>
                <a:srgbClr val="666666"/>
              </a:solidFill>
            </a:endParaRPr>
          </a:p>
          <a:p>
            <a:pPr indent="-317500" lvl="0" marL="457200" rtl="0" algn="l">
              <a:spcBef>
                <a:spcPts val="1000"/>
              </a:spcBef>
              <a:spcAft>
                <a:spcPts val="0"/>
              </a:spcAft>
              <a:buClr>
                <a:srgbClr val="666666"/>
              </a:buClr>
              <a:buSzPts val="1400"/>
              <a:buChar char="●"/>
            </a:pPr>
            <a:r>
              <a:rPr lang="en">
                <a:solidFill>
                  <a:srgbClr val="666666"/>
                </a:solidFill>
              </a:rPr>
              <a:t>Police </a:t>
            </a:r>
            <a:r>
              <a:rPr lang="en">
                <a:solidFill>
                  <a:srgbClr val="666666"/>
                </a:solidFill>
              </a:rPr>
              <a:t>are slow to register complaints</a:t>
            </a:r>
            <a:endParaRPr>
              <a:solidFill>
                <a:srgbClr val="666666"/>
              </a:solidFill>
            </a:endParaRPr>
          </a:p>
          <a:p>
            <a:pPr indent="-317500" lvl="0" marL="457200" rtl="0" algn="l">
              <a:spcBef>
                <a:spcPts val="1000"/>
              </a:spcBef>
              <a:spcAft>
                <a:spcPts val="0"/>
              </a:spcAft>
              <a:buClr>
                <a:srgbClr val="666666"/>
              </a:buClr>
              <a:buSzPts val="1400"/>
              <a:buChar char="●"/>
            </a:pPr>
            <a:r>
              <a:rPr lang="en">
                <a:solidFill>
                  <a:srgbClr val="666666"/>
                </a:solidFill>
              </a:rPr>
              <a:t>In the case of D</a:t>
            </a:r>
            <a:r>
              <a:rPr lang="en">
                <a:solidFill>
                  <a:srgbClr val="666666"/>
                </a:solidFill>
              </a:rPr>
              <a:t>alit</a:t>
            </a:r>
            <a:r>
              <a:rPr lang="en">
                <a:solidFill>
                  <a:srgbClr val="666666"/>
                </a:solidFill>
              </a:rPr>
              <a:t> women investigations are delayed </a:t>
            </a:r>
            <a:endParaRPr>
              <a:solidFill>
                <a:srgbClr val="666666"/>
              </a:solidFill>
            </a:endParaRPr>
          </a:p>
          <a:p>
            <a:pPr indent="-317500" lvl="0" marL="457200" rtl="0" algn="l">
              <a:spcBef>
                <a:spcPts val="1000"/>
              </a:spcBef>
              <a:spcAft>
                <a:spcPts val="1000"/>
              </a:spcAft>
              <a:buClr>
                <a:srgbClr val="666666"/>
              </a:buClr>
              <a:buSzPts val="1400"/>
              <a:buChar char="●"/>
            </a:pPr>
            <a:r>
              <a:rPr lang="en">
                <a:solidFill>
                  <a:srgbClr val="666666"/>
                </a:solidFill>
              </a:rPr>
              <a:t>Sometimes, </a:t>
            </a:r>
            <a:r>
              <a:rPr lang="en">
                <a:solidFill>
                  <a:srgbClr val="666666"/>
                </a:solidFill>
              </a:rPr>
              <a:t>police </a:t>
            </a:r>
            <a:r>
              <a:rPr lang="en">
                <a:solidFill>
                  <a:srgbClr val="666666"/>
                </a:solidFill>
              </a:rPr>
              <a:t>are involved in crime against D</a:t>
            </a:r>
            <a:r>
              <a:rPr lang="en">
                <a:solidFill>
                  <a:srgbClr val="666666"/>
                </a:solidFill>
              </a:rPr>
              <a:t>alit</a:t>
            </a:r>
            <a:r>
              <a:rPr lang="en">
                <a:solidFill>
                  <a:srgbClr val="666666"/>
                </a:solidFill>
              </a:rPr>
              <a:t> (untouchable) women</a:t>
            </a:r>
            <a:endParaRPr>
              <a:solidFill>
                <a:srgbClr val="66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C78D8"/>
                </a:solidFill>
              </a:rPr>
              <a:t>Website created for justice for Hathras rape victim was labelled to be instigating violence by the OpIndia </a:t>
            </a:r>
            <a:endParaRPr sz="1800">
              <a:solidFill>
                <a:srgbClr val="3C78D8"/>
              </a:solidFill>
            </a:endParaRPr>
          </a:p>
        </p:txBody>
      </p:sp>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 name="Google Shape;80;p16"/>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81" name="Google Shape;81;p16"/>
          <p:cNvPicPr preferRelativeResize="0"/>
          <p:nvPr/>
        </p:nvPicPr>
        <p:blipFill>
          <a:blip r:embed="rId3">
            <a:alphaModFix/>
          </a:blip>
          <a:stretch>
            <a:fillRect/>
          </a:stretch>
        </p:blipFill>
        <p:spPr>
          <a:xfrm>
            <a:off x="1532500" y="1956913"/>
            <a:ext cx="6219301" cy="1767125"/>
          </a:xfrm>
          <a:prstGeom prst="rect">
            <a:avLst/>
          </a:prstGeom>
          <a:noFill/>
          <a:ln>
            <a:noFill/>
          </a:ln>
        </p:spPr>
      </p:pic>
      <p:sp>
        <p:nvSpPr>
          <p:cNvPr id="82" name="Google Shape;82;p16"/>
          <p:cNvSpPr txBox="1"/>
          <p:nvPr/>
        </p:nvSpPr>
        <p:spPr>
          <a:xfrm>
            <a:off x="367900" y="4224650"/>
            <a:ext cx="8464500" cy="4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4"/>
              </a:rPr>
              <a:t>https://web.archive.org/web/20201007042015/https://www.opindia.com/2020/10/justice-for-hathras-victim-carrd-website-pulled-down-instigate-violence-reports/</a:t>
            </a:r>
            <a:endParaRPr sz="800"/>
          </a:p>
        </p:txBody>
      </p:sp>
      <p:sp>
        <p:nvSpPr>
          <p:cNvPr id="83" name="Google Shape;83;p16"/>
          <p:cNvSpPr txBox="1"/>
          <p:nvPr/>
        </p:nvSpPr>
        <p:spPr>
          <a:xfrm>
            <a:off x="404425" y="1088300"/>
            <a:ext cx="2989800" cy="631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000">
                <a:solidFill>
                  <a:srgbClr val="666666"/>
                </a:solidFill>
              </a:rPr>
              <a:t>Right-wing</a:t>
            </a:r>
            <a:r>
              <a:rPr lang="en" sz="1000">
                <a:solidFill>
                  <a:srgbClr val="666666"/>
                </a:solidFill>
              </a:rPr>
              <a:t> news portal</a:t>
            </a:r>
            <a:endParaRPr sz="1000">
              <a:solidFill>
                <a:srgbClr val="666666"/>
              </a:solidFill>
            </a:endParaRPr>
          </a:p>
          <a:p>
            <a:pPr indent="0" lvl="0" marL="457200" rtl="0" algn="l">
              <a:spcBef>
                <a:spcPts val="0"/>
              </a:spcBef>
              <a:spcAft>
                <a:spcPts val="0"/>
              </a:spcAft>
              <a:buNone/>
            </a:pPr>
            <a:r>
              <a:rPr lang="en" sz="1000">
                <a:solidFill>
                  <a:srgbClr val="666666"/>
                </a:solidFill>
              </a:rPr>
              <a:t>Ruling party in Uttar Pradesh</a:t>
            </a:r>
            <a:endParaRPr sz="1000">
              <a:solidFill>
                <a:srgbClr val="666666"/>
              </a:solidFill>
            </a:endParaRPr>
          </a:p>
          <a:p>
            <a:pPr indent="0" lvl="0" marL="457200" rtl="0" algn="l">
              <a:spcBef>
                <a:spcPts val="0"/>
              </a:spcBef>
              <a:spcAft>
                <a:spcPts val="0"/>
              </a:spcAft>
              <a:buNone/>
            </a:pPr>
            <a:r>
              <a:rPr lang="en" sz="1000">
                <a:solidFill>
                  <a:srgbClr val="666666"/>
                </a:solidFill>
              </a:rPr>
              <a:t>Government in India is also right-wing</a:t>
            </a:r>
            <a:endParaRPr sz="1000">
              <a:solidFill>
                <a:srgbClr val="666666"/>
              </a:solidFill>
            </a:endParaRPr>
          </a:p>
          <a:p>
            <a:pPr indent="0" lvl="0" marL="457200" rtl="0" algn="l">
              <a:spcBef>
                <a:spcPts val="0"/>
              </a:spcBef>
              <a:spcAft>
                <a:spcPts val="0"/>
              </a:spcAft>
              <a:buNone/>
            </a:pPr>
            <a:r>
              <a:t/>
            </a:r>
            <a:endParaRPr sz="1000">
              <a:solidFill>
                <a:srgbClr val="666666"/>
              </a:solidFill>
            </a:endParaRPr>
          </a:p>
          <a:p>
            <a:pPr indent="0" lvl="0" marL="0" rtl="0" algn="l">
              <a:spcBef>
                <a:spcPts val="0"/>
              </a:spcBef>
              <a:spcAft>
                <a:spcPts val="0"/>
              </a:spcAft>
              <a:buNone/>
            </a:pPr>
            <a:r>
              <a:t/>
            </a:r>
            <a:endParaRPr>
              <a:solidFill>
                <a:srgbClr val="666666"/>
              </a:solidFill>
            </a:endParaRPr>
          </a:p>
        </p:txBody>
      </p:sp>
      <p:sp>
        <p:nvSpPr>
          <p:cNvPr id="84" name="Google Shape;84;p16"/>
          <p:cNvSpPr txBox="1"/>
          <p:nvPr/>
        </p:nvSpPr>
        <p:spPr>
          <a:xfrm>
            <a:off x="1741375" y="3837475"/>
            <a:ext cx="58047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rgbClr val="666666"/>
                </a:solidFill>
              </a:rPr>
              <a:t>OpIndia a</a:t>
            </a:r>
            <a:r>
              <a:rPr lang="en" sz="1000">
                <a:solidFill>
                  <a:srgbClr val="666666"/>
                </a:solidFill>
              </a:rPr>
              <a:t>rticle </a:t>
            </a:r>
            <a:r>
              <a:rPr lang="en" sz="1000">
                <a:solidFill>
                  <a:srgbClr val="666666"/>
                </a:solidFill>
              </a:rPr>
              <a:t>which claims the Carrd website instigated violence</a:t>
            </a:r>
            <a:endParaRPr sz="1000">
              <a:solidFill>
                <a:srgbClr val="666666"/>
              </a:solidFil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What </a:t>
            </a:r>
            <a:r>
              <a:rPr lang="en">
                <a:solidFill>
                  <a:srgbClr val="3C78D8"/>
                </a:solidFill>
              </a:rPr>
              <a:t>was</a:t>
            </a:r>
            <a:r>
              <a:rPr lang="en">
                <a:solidFill>
                  <a:srgbClr val="3C78D8"/>
                </a:solidFill>
              </a:rPr>
              <a:t> this website?</a:t>
            </a:r>
            <a:endParaRPr>
              <a:solidFill>
                <a:srgbClr val="3C78D8"/>
              </a:solidFill>
            </a:endParaRPr>
          </a:p>
        </p:txBody>
      </p:sp>
      <p:sp>
        <p:nvSpPr>
          <p:cNvPr id="90" name="Google Shape;90;p17"/>
          <p:cNvSpPr txBox="1"/>
          <p:nvPr>
            <p:ph idx="1" type="body"/>
          </p:nvPr>
        </p:nvSpPr>
        <p:spPr>
          <a:xfrm>
            <a:off x="7011150" y="2288175"/>
            <a:ext cx="2132700" cy="11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police claimed that the website instigated violence</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rPr lang="en" sz="1000"/>
              <a:t> </a:t>
            </a:r>
            <a:endParaRPr sz="1000"/>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 name="Google Shape;92;p17"/>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descr="screenshot of https://webcache.googleusercontent.com/search?q=cache:QhCh6dMh2FUJ:https://justiceforhathrasvictim.carrd.co/+&amp;cd=1&amp;hl=en&amp;ct=clnk&amp;gl=in" id="93" name="Google Shape;93;p17" title="screenshot of https://webcache.googleusercontent.com/search?q=cache:QhCh6dMh2FUJ:https://justiceforhathrasvictim.carrd.co/+&amp;cd=1&amp;hl=en&amp;ct=clnk&amp;gl=in"/>
          <p:cNvPicPr preferRelativeResize="0"/>
          <p:nvPr/>
        </p:nvPicPr>
        <p:blipFill>
          <a:blip r:embed="rId3">
            <a:alphaModFix/>
          </a:blip>
          <a:stretch>
            <a:fillRect/>
          </a:stretch>
        </p:blipFill>
        <p:spPr>
          <a:xfrm>
            <a:off x="2493750" y="1177700"/>
            <a:ext cx="4434075" cy="3325549"/>
          </a:xfrm>
          <a:prstGeom prst="rect">
            <a:avLst/>
          </a:prstGeom>
          <a:noFill/>
          <a:ln>
            <a:noFill/>
          </a:ln>
        </p:spPr>
      </p:pic>
      <p:sp>
        <p:nvSpPr>
          <p:cNvPr id="94" name="Google Shape;94;p17"/>
          <p:cNvSpPr txBox="1"/>
          <p:nvPr/>
        </p:nvSpPr>
        <p:spPr>
          <a:xfrm>
            <a:off x="588525" y="1128675"/>
            <a:ext cx="1821900" cy="14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In October 2020,</a:t>
            </a:r>
            <a:endParaRPr sz="1000"/>
          </a:p>
          <a:p>
            <a:pPr indent="0" lvl="0" marL="0" rtl="0" algn="l">
              <a:spcBef>
                <a:spcPts val="0"/>
              </a:spcBef>
              <a:spcAft>
                <a:spcPts val="0"/>
              </a:spcAft>
              <a:buNone/>
            </a:pPr>
            <a:r>
              <a:rPr lang="en" sz="1000" u="sng">
                <a:solidFill>
                  <a:schemeClr val="hlink"/>
                </a:solidFill>
                <a:hlinkClick r:id="rId4"/>
              </a:rPr>
              <a:t>https://justiceforhathrasvictim.carrd.co/</a:t>
            </a:r>
            <a:r>
              <a:rPr lang="en" sz="1000"/>
              <a:t> was taken </a:t>
            </a:r>
            <a:r>
              <a:rPr lang="en" sz="1000"/>
              <a:t>down 5 days after it was created</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229125" y="390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What is C</a:t>
            </a:r>
            <a:r>
              <a:rPr lang="en">
                <a:solidFill>
                  <a:srgbClr val="3C78D8"/>
                </a:solidFill>
              </a:rPr>
              <a:t>arrd</a:t>
            </a:r>
            <a:r>
              <a:rPr lang="en">
                <a:solidFill>
                  <a:srgbClr val="3C78D8"/>
                </a:solidFill>
              </a:rPr>
              <a:t>? </a:t>
            </a:r>
            <a:endParaRPr>
              <a:solidFill>
                <a:srgbClr val="3C78D8"/>
              </a:solidFill>
            </a:endParaRPr>
          </a:p>
        </p:txBody>
      </p:sp>
      <p:sp>
        <p:nvSpPr>
          <p:cNvPr id="100" name="Google Shape;100;p18"/>
          <p:cNvSpPr txBox="1"/>
          <p:nvPr>
            <p:ph idx="1" type="body"/>
          </p:nvPr>
        </p:nvSpPr>
        <p:spPr>
          <a:xfrm>
            <a:off x="311700" y="3510650"/>
            <a:ext cx="8520600" cy="12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1600"/>
              </a:spcBef>
              <a:spcAft>
                <a:spcPts val="0"/>
              </a:spcAft>
              <a:buNone/>
            </a:pPr>
            <a:r>
              <a:rPr lang="en" sz="800" u="sng">
                <a:solidFill>
                  <a:schemeClr val="hlink"/>
                </a:solidFill>
                <a:hlinkClick r:id="rId3"/>
              </a:rPr>
              <a:t>https://www.technologyreview.com/2020/08/27/1007714/carrd-internet-of-protest-is-being-built-on-one-shot-websites/#:~:text=Along%20with%20better%2Dknown%20tools,process%20of%20creating%20web%20pages.</a:t>
            </a:r>
            <a:endParaRPr sz="800"/>
          </a:p>
          <a:p>
            <a:pPr indent="0" lvl="0" marL="0" rtl="0" algn="ctr">
              <a:spcBef>
                <a:spcPts val="0"/>
              </a:spcBef>
              <a:spcAft>
                <a:spcPts val="0"/>
              </a:spcAft>
              <a:buNone/>
            </a:pPr>
            <a:r>
              <a:rPr lang="en" sz="800" u="sng">
                <a:solidFill>
                  <a:schemeClr val="hlink"/>
                </a:solidFill>
                <a:hlinkClick r:id="rId4"/>
              </a:rPr>
              <a:t>https://carrd.co/</a:t>
            </a:r>
            <a:endParaRPr sz="800"/>
          </a:p>
          <a:p>
            <a:pPr indent="0" lvl="0" marL="0" rtl="0" algn="ctr">
              <a:spcBef>
                <a:spcPts val="0"/>
              </a:spcBef>
              <a:spcAft>
                <a:spcPts val="0"/>
              </a:spcAft>
              <a:buNone/>
            </a:pPr>
            <a:r>
              <a:rPr lang="en" sz="800" u="sng">
                <a:solidFill>
                  <a:schemeClr val="hlink"/>
                </a:solidFill>
                <a:hlinkClick r:id="rId5"/>
              </a:rPr>
              <a:t>https://themakingof.carrd.co/</a:t>
            </a:r>
            <a:endParaRPr sz="800"/>
          </a:p>
          <a:p>
            <a:pPr indent="0" lvl="0" marL="0" rtl="0" algn="ctr">
              <a:spcBef>
                <a:spcPts val="0"/>
              </a:spcBef>
              <a:spcAft>
                <a:spcPts val="0"/>
              </a:spcAft>
              <a:buNone/>
            </a:pPr>
            <a:r>
              <a:rPr lang="en" sz="800" u="sng">
                <a:solidFill>
                  <a:schemeClr val="hlink"/>
                </a:solidFill>
                <a:hlinkClick r:id="rId6"/>
              </a:rPr>
              <a:t>https://twitter.com/ajlkn</a:t>
            </a:r>
            <a:endParaRPr sz="800"/>
          </a:p>
        </p:txBody>
      </p:sp>
      <p:sp>
        <p:nvSpPr>
          <p:cNvPr id="101" name="Google Shape;10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18"/>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103" name="Google Shape;103;p18"/>
          <p:cNvPicPr preferRelativeResize="0"/>
          <p:nvPr/>
        </p:nvPicPr>
        <p:blipFill>
          <a:blip r:embed="rId7">
            <a:alphaModFix/>
          </a:blip>
          <a:stretch>
            <a:fillRect/>
          </a:stretch>
        </p:blipFill>
        <p:spPr>
          <a:xfrm>
            <a:off x="2505800" y="1305850"/>
            <a:ext cx="4151252" cy="2776350"/>
          </a:xfrm>
          <a:prstGeom prst="rect">
            <a:avLst/>
          </a:prstGeom>
          <a:noFill/>
          <a:ln>
            <a:noFill/>
          </a:ln>
        </p:spPr>
      </p:pic>
      <p:sp>
        <p:nvSpPr>
          <p:cNvPr id="104" name="Google Shape;104;p18"/>
          <p:cNvSpPr txBox="1"/>
          <p:nvPr/>
        </p:nvSpPr>
        <p:spPr>
          <a:xfrm>
            <a:off x="229125" y="513450"/>
            <a:ext cx="1875900" cy="5727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rPr>
              <a:t>Platform used to host one page responsive websites</a:t>
            </a:r>
            <a:endParaRPr sz="1000">
              <a:solidFill>
                <a:srgbClr val="666666"/>
              </a:solidFill>
            </a:endParaRPr>
          </a:p>
        </p:txBody>
      </p:sp>
      <p:cxnSp>
        <p:nvCxnSpPr>
          <p:cNvPr id="105" name="Google Shape;105;p18"/>
          <p:cNvCxnSpPr/>
          <p:nvPr/>
        </p:nvCxnSpPr>
        <p:spPr>
          <a:xfrm>
            <a:off x="2052875" y="1086150"/>
            <a:ext cx="495600" cy="212400"/>
          </a:xfrm>
          <a:prstGeom prst="straightConnector1">
            <a:avLst/>
          </a:prstGeom>
          <a:noFill/>
          <a:ln cap="flat" cmpd="sng" w="19050">
            <a:solidFill>
              <a:srgbClr val="CC0000"/>
            </a:solidFill>
            <a:prstDash val="solid"/>
            <a:round/>
            <a:headEnd len="med" w="med" type="none"/>
            <a:tailEnd len="med" w="med" type="triangle"/>
          </a:ln>
        </p:spPr>
      </p:cxnSp>
      <p:sp>
        <p:nvSpPr>
          <p:cNvPr id="106" name="Google Shape;106;p18"/>
          <p:cNvSpPr txBox="1"/>
          <p:nvPr/>
        </p:nvSpPr>
        <p:spPr>
          <a:xfrm>
            <a:off x="229125" y="1421225"/>
            <a:ext cx="1875900" cy="5727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000">
                <a:solidFill>
                  <a:srgbClr val="666666"/>
                </a:solidFill>
              </a:rPr>
              <a:t>Requirements to host a site are having an email address.</a:t>
            </a:r>
            <a:endParaRPr sz="1000">
              <a:solidFill>
                <a:srgbClr val="666666"/>
              </a:solidFill>
            </a:endParaRPr>
          </a:p>
        </p:txBody>
      </p:sp>
      <p:sp>
        <p:nvSpPr>
          <p:cNvPr id="107" name="Google Shape;107;p18"/>
          <p:cNvSpPr txBox="1"/>
          <p:nvPr/>
        </p:nvSpPr>
        <p:spPr>
          <a:xfrm>
            <a:off x="6936850" y="2175950"/>
            <a:ext cx="2084400" cy="5727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666666"/>
                </a:solidFill>
              </a:rPr>
              <a:t>The creator is based in Tennessee, USA (Twitter: @ajlkn)</a:t>
            </a:r>
            <a:endParaRPr sz="1000">
              <a:solidFill>
                <a:srgbClr val="666666"/>
              </a:solidFill>
            </a:endParaRPr>
          </a:p>
          <a:p>
            <a:pPr indent="0" lvl="0" marL="0" rtl="0" algn="l">
              <a:spcBef>
                <a:spcPts val="1600"/>
              </a:spcBef>
              <a:spcAft>
                <a:spcPts val="0"/>
              </a:spcAft>
              <a:buNone/>
            </a:pPr>
            <a:r>
              <a:t/>
            </a:r>
            <a:endParaRPr/>
          </a:p>
        </p:txBody>
      </p:sp>
      <p:sp>
        <p:nvSpPr>
          <p:cNvPr id="108" name="Google Shape;108;p18"/>
          <p:cNvSpPr txBox="1"/>
          <p:nvPr/>
        </p:nvSpPr>
        <p:spPr>
          <a:xfrm>
            <a:off x="5214475" y="1297625"/>
            <a:ext cx="67950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21125" y="236775"/>
            <a:ext cx="8520600" cy="62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Internet </a:t>
            </a:r>
            <a:r>
              <a:rPr lang="en">
                <a:solidFill>
                  <a:srgbClr val="3C78D8"/>
                </a:solidFill>
              </a:rPr>
              <a:t>Activism</a:t>
            </a:r>
            <a:endParaRPr>
              <a:solidFill>
                <a:srgbClr val="3C78D8"/>
              </a:solidFill>
            </a:endParaRPr>
          </a:p>
        </p:txBody>
      </p:sp>
      <p:sp>
        <p:nvSpPr>
          <p:cNvPr id="114" name="Google Shape;114;p19"/>
          <p:cNvSpPr txBox="1"/>
          <p:nvPr>
            <p:ph idx="1" type="body"/>
          </p:nvPr>
        </p:nvSpPr>
        <p:spPr>
          <a:xfrm>
            <a:off x="311700" y="3640425"/>
            <a:ext cx="8502000" cy="102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sz="800" u="sng">
                <a:solidFill>
                  <a:schemeClr val="hlink"/>
                </a:solidFill>
                <a:hlinkClick r:id="rId3"/>
              </a:rPr>
              <a:t>https://rb.gy/mbdema</a:t>
            </a:r>
            <a:r>
              <a:rPr lang="en"/>
              <a:t> </a:t>
            </a:r>
            <a:r>
              <a:rPr lang="en" sz="800" u="sng">
                <a:solidFill>
                  <a:schemeClr val="hlink"/>
                </a:solidFill>
                <a:hlinkClick r:id="rId4"/>
              </a:rPr>
              <a:t>https://blacklivesmatters.carrd.co/</a:t>
            </a:r>
            <a:endParaRPr sz="800"/>
          </a:p>
          <a:p>
            <a:pPr indent="0" lvl="0" marL="0" rtl="0" algn="ctr">
              <a:spcBef>
                <a:spcPts val="0"/>
              </a:spcBef>
              <a:spcAft>
                <a:spcPts val="0"/>
              </a:spcAft>
              <a:buNone/>
            </a:pPr>
            <a:r>
              <a:rPr lang="en" sz="800" u="sng">
                <a:solidFill>
                  <a:schemeClr val="hlink"/>
                </a:solidFill>
                <a:hlinkClick r:id="rId5"/>
              </a:rPr>
              <a:t>https://www.technologyreview.com/2020/08/27/1007714/carrd-internet-of-protest-is-being-built-on-one-shot-websites/#:~:text=Along%20with%20better%2Dknown%20tools,process%20of%20creating%20web%20pages.</a:t>
            </a:r>
            <a:endParaRPr sz="800"/>
          </a:p>
        </p:txBody>
      </p:sp>
      <p:sp>
        <p:nvSpPr>
          <p:cNvPr id="115" name="Google Shape;11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19"/>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117" name="Google Shape;117;p19"/>
          <p:cNvPicPr preferRelativeResize="0"/>
          <p:nvPr/>
        </p:nvPicPr>
        <p:blipFill>
          <a:blip r:embed="rId6">
            <a:alphaModFix/>
          </a:blip>
          <a:stretch>
            <a:fillRect/>
          </a:stretch>
        </p:blipFill>
        <p:spPr>
          <a:xfrm>
            <a:off x="5404500" y="962475"/>
            <a:ext cx="3169151" cy="3123149"/>
          </a:xfrm>
          <a:prstGeom prst="rect">
            <a:avLst/>
          </a:prstGeom>
          <a:noFill/>
          <a:ln>
            <a:noFill/>
          </a:ln>
        </p:spPr>
      </p:pic>
      <p:pic>
        <p:nvPicPr>
          <p:cNvPr id="118" name="Google Shape;118;p19"/>
          <p:cNvPicPr preferRelativeResize="0"/>
          <p:nvPr/>
        </p:nvPicPr>
        <p:blipFill>
          <a:blip r:embed="rId7">
            <a:alphaModFix/>
          </a:blip>
          <a:stretch>
            <a:fillRect/>
          </a:stretch>
        </p:blipFill>
        <p:spPr>
          <a:xfrm>
            <a:off x="559859" y="1459125"/>
            <a:ext cx="4419742" cy="2634063"/>
          </a:xfrm>
          <a:prstGeom prst="rect">
            <a:avLst/>
          </a:prstGeom>
          <a:noFill/>
          <a:ln>
            <a:noFill/>
          </a:ln>
        </p:spPr>
      </p:pic>
      <p:sp>
        <p:nvSpPr>
          <p:cNvPr id="119" name="Google Shape;119;p19"/>
          <p:cNvSpPr txBox="1"/>
          <p:nvPr/>
        </p:nvSpPr>
        <p:spPr>
          <a:xfrm>
            <a:off x="660850" y="746075"/>
            <a:ext cx="1816800" cy="4803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000">
                <a:solidFill>
                  <a:schemeClr val="dk2"/>
                </a:solidFill>
              </a:rPr>
              <a:t>Carrd is being used for internet activism.</a:t>
            </a:r>
            <a:endParaRPr/>
          </a:p>
        </p:txBody>
      </p:sp>
      <p:sp>
        <p:nvSpPr>
          <p:cNvPr id="120" name="Google Shape;120;p19"/>
          <p:cNvSpPr txBox="1"/>
          <p:nvPr/>
        </p:nvSpPr>
        <p:spPr>
          <a:xfrm>
            <a:off x="6631200" y="259425"/>
            <a:ext cx="2311200" cy="5823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2"/>
                </a:solidFill>
              </a:rPr>
              <a:t>These social justice related cards are being  shared on social platforms like Twitter.</a:t>
            </a:r>
            <a:endParaRPr sz="1800">
              <a:solidFill>
                <a:schemeClr val="dk2"/>
              </a:solidFill>
            </a:endParaRPr>
          </a:p>
          <a:p>
            <a:pPr indent="0" lvl="0" marL="0" rtl="0" algn="l">
              <a:spcBef>
                <a:spcPts val="0"/>
              </a:spcBef>
              <a:spcAft>
                <a:spcPts val="0"/>
              </a:spcAft>
              <a:buNone/>
            </a:pPr>
            <a:r>
              <a:t/>
            </a:r>
            <a:endParaRPr/>
          </a:p>
        </p:txBody>
      </p:sp>
      <p:cxnSp>
        <p:nvCxnSpPr>
          <p:cNvPr id="121" name="Google Shape;121;p19"/>
          <p:cNvCxnSpPr/>
          <p:nvPr/>
        </p:nvCxnSpPr>
        <p:spPr>
          <a:xfrm>
            <a:off x="1734350" y="1226375"/>
            <a:ext cx="318600" cy="342000"/>
          </a:xfrm>
          <a:prstGeom prst="straightConnector1">
            <a:avLst/>
          </a:prstGeom>
          <a:noFill/>
          <a:ln cap="flat" cmpd="sng" w="19050">
            <a:solidFill>
              <a:srgbClr val="CC0000"/>
            </a:solidFill>
            <a:prstDash val="solid"/>
            <a:round/>
            <a:headEnd len="med" w="med" type="none"/>
            <a:tailEnd len="med" w="med" type="triangle"/>
          </a:ln>
        </p:spPr>
      </p:cxnSp>
      <p:cxnSp>
        <p:nvCxnSpPr>
          <p:cNvPr id="122" name="Google Shape;122;p19"/>
          <p:cNvCxnSpPr>
            <a:stCxn id="120" idx="1"/>
          </p:cNvCxnSpPr>
          <p:nvPr/>
        </p:nvCxnSpPr>
        <p:spPr>
          <a:xfrm flipH="1">
            <a:off x="6335400" y="550575"/>
            <a:ext cx="295800" cy="411900"/>
          </a:xfrm>
          <a:prstGeom prst="straightConnector1">
            <a:avLst/>
          </a:prstGeom>
          <a:noFill/>
          <a:ln cap="flat" cmpd="sng" w="19050">
            <a:solidFill>
              <a:srgbClr val="CC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238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Why was https://justiceforhathrasvictim.carrd.co/ created?</a:t>
            </a:r>
            <a:endParaRPr>
              <a:solidFill>
                <a:srgbClr val="3C78D8"/>
              </a:solidFill>
            </a:endParaRPr>
          </a:p>
          <a:p>
            <a:pPr indent="0" lvl="0" marL="0" rtl="0" algn="l">
              <a:spcBef>
                <a:spcPts val="0"/>
              </a:spcBef>
              <a:spcAft>
                <a:spcPts val="0"/>
              </a:spcAft>
              <a:buNone/>
            </a:pPr>
            <a:r>
              <a:t/>
            </a:r>
            <a:endParaRPr/>
          </a:p>
        </p:txBody>
      </p:sp>
      <p:sp>
        <p:nvSpPr>
          <p:cNvPr id="128" name="Google Shape;128;p20"/>
          <p:cNvSpPr txBox="1"/>
          <p:nvPr>
            <p:ph idx="1" type="body"/>
          </p:nvPr>
        </p:nvSpPr>
        <p:spPr>
          <a:xfrm>
            <a:off x="311700" y="1163100"/>
            <a:ext cx="8520600" cy="31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website was created to hold protests against the recent gang rape and murder case in India. </a:t>
            </a:r>
            <a:endParaRPr sz="1400"/>
          </a:p>
          <a:p>
            <a:pPr indent="0" lvl="0" marL="0" rtl="0" algn="l">
              <a:spcBef>
                <a:spcPts val="1600"/>
              </a:spcBef>
              <a:spcAft>
                <a:spcPts val="0"/>
              </a:spcAft>
              <a:buNone/>
            </a:pPr>
            <a:r>
              <a:rPr lang="en" sz="1400"/>
              <a:t>On 14 September 2020, a 19 year old was raped</a:t>
            </a:r>
            <a:r>
              <a:rPr lang="en" sz="1400"/>
              <a:t> in Hathras (Uttar Pradesh), India.</a:t>
            </a:r>
            <a:endParaRPr sz="1400"/>
          </a:p>
          <a:p>
            <a:pPr indent="0" lvl="0" marL="0" rtl="0" algn="l">
              <a:spcBef>
                <a:spcPts val="1600"/>
              </a:spcBef>
              <a:spcAft>
                <a:spcPts val="0"/>
              </a:spcAft>
              <a:buNone/>
            </a:pPr>
            <a:r>
              <a:rPr lang="en" sz="1400"/>
              <a:t>The victim passed away two weeks after the incident.</a:t>
            </a:r>
            <a:endParaRPr sz="1400"/>
          </a:p>
          <a:p>
            <a:pPr indent="0" lvl="0" marL="0" rtl="0" algn="l">
              <a:spcBef>
                <a:spcPts val="1600"/>
              </a:spcBef>
              <a:spcAft>
                <a:spcPts val="0"/>
              </a:spcAft>
              <a:buNone/>
            </a:pPr>
            <a:r>
              <a:rPr lang="en" sz="1400">
                <a:solidFill>
                  <a:srgbClr val="666666"/>
                </a:solidFill>
                <a:highlight>
                  <a:srgbClr val="FFFFFF"/>
                </a:highlight>
              </a:rPr>
              <a:t>The victim was cremated on 29 September 2020 by the Uttar Pradesh Police (India) without the consent or knowledge of the victim's family.</a:t>
            </a:r>
            <a:endParaRPr sz="1400">
              <a:solidFill>
                <a:srgbClr val="666666"/>
              </a:solidFill>
            </a:endParaRPr>
          </a:p>
          <a:p>
            <a:pPr indent="0" lvl="0" marL="0" rtl="0" algn="ctr">
              <a:spcBef>
                <a:spcPts val="1600"/>
              </a:spcBef>
              <a:spcAft>
                <a:spcPts val="0"/>
              </a:spcAft>
              <a:buNone/>
            </a:pPr>
            <a:r>
              <a:t/>
            </a:r>
            <a:endParaRPr sz="1400">
              <a:solidFill>
                <a:srgbClr val="666666"/>
              </a:solidFill>
            </a:endParaRPr>
          </a:p>
          <a:p>
            <a:pPr indent="0" lvl="0" marL="0" rtl="0" algn="ctr">
              <a:spcBef>
                <a:spcPts val="0"/>
              </a:spcBef>
              <a:spcAft>
                <a:spcPts val="0"/>
              </a:spcAft>
              <a:buNone/>
            </a:pPr>
            <a:r>
              <a:t/>
            </a:r>
            <a:endParaRPr sz="1400">
              <a:solidFill>
                <a:srgbClr val="666666"/>
              </a:solidFill>
            </a:endParaRPr>
          </a:p>
          <a:p>
            <a:pPr indent="0" lvl="0" marL="0" rtl="0" algn="ctr">
              <a:spcBef>
                <a:spcPts val="0"/>
              </a:spcBef>
              <a:spcAft>
                <a:spcPts val="0"/>
              </a:spcAft>
              <a:buNone/>
            </a:pPr>
            <a:r>
              <a:t/>
            </a:r>
            <a:endParaRPr sz="1400">
              <a:solidFill>
                <a:srgbClr val="666666"/>
              </a:solidFill>
            </a:endParaRPr>
          </a:p>
          <a:p>
            <a:pPr indent="0" lvl="0" marL="0" rtl="0" algn="ctr">
              <a:spcBef>
                <a:spcPts val="0"/>
              </a:spcBef>
              <a:spcAft>
                <a:spcPts val="0"/>
              </a:spcAft>
              <a:buNone/>
            </a:pPr>
            <a:r>
              <a:rPr lang="en" sz="800" u="sng">
                <a:solidFill>
                  <a:schemeClr val="hlink"/>
                </a:solidFill>
                <a:hlinkClick r:id="rId3"/>
              </a:rPr>
              <a:t>https://www.shethepeople.tv/news/10-things-to-know-about-the-hathras-gang-rape-case/</a:t>
            </a:r>
            <a:endParaRPr sz="800"/>
          </a:p>
          <a:p>
            <a:pPr indent="0" lvl="0" marL="0" rtl="0" algn="ctr">
              <a:spcBef>
                <a:spcPts val="0"/>
              </a:spcBef>
              <a:spcAft>
                <a:spcPts val="0"/>
              </a:spcAft>
              <a:buNone/>
            </a:pPr>
            <a:r>
              <a:rPr lang="en" sz="800" u="sng">
                <a:solidFill>
                  <a:schemeClr val="hlink"/>
                </a:solidFill>
                <a:hlinkClick r:id="rId4"/>
              </a:rPr>
              <a:t>https://en.wikipedia.org/wiki/2020_Hathras_gang_rape_and_murder</a:t>
            </a:r>
            <a:endParaRPr sz="800"/>
          </a:p>
        </p:txBody>
      </p:sp>
      <p:sp>
        <p:nvSpPr>
          <p:cNvPr id="129" name="Google Shape;12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20"/>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rPr>
              <a:t>https://justiceforhathrasvictim.carrd.co</a:t>
            </a:r>
            <a:endParaRPr>
              <a:solidFill>
                <a:srgbClr val="3C78D8"/>
              </a:solidFill>
            </a:endParaRPr>
          </a:p>
        </p:txBody>
      </p:sp>
      <p:sp>
        <p:nvSpPr>
          <p:cNvPr id="136" name="Google Shape;136;p21"/>
          <p:cNvSpPr txBox="1"/>
          <p:nvPr>
            <p:ph idx="1" type="body"/>
          </p:nvPr>
        </p:nvSpPr>
        <p:spPr>
          <a:xfrm>
            <a:off x="311700" y="1115250"/>
            <a:ext cx="3852900" cy="291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latin typeface="Courier New"/>
                <a:ea typeface="Courier New"/>
                <a:cs typeface="Courier New"/>
                <a:sym typeface="Courier New"/>
              </a:rPr>
              <a:t>&gt; </a:t>
            </a:r>
            <a:r>
              <a:rPr lang="en" sz="1000">
                <a:latin typeface="Courier New"/>
                <a:ea typeface="Courier New"/>
                <a:cs typeface="Courier New"/>
                <a:sym typeface="Courier New"/>
              </a:rPr>
              <a:t>curl -ILs https://justiceforhathrasvictim.carrd.co/ </a:t>
            </a:r>
            <a:br>
              <a:rPr lang="en" sz="1000">
                <a:latin typeface="Courier New"/>
                <a:ea typeface="Courier New"/>
                <a:cs typeface="Courier New"/>
                <a:sym typeface="Courier New"/>
              </a:rPr>
            </a:br>
            <a:br>
              <a:rPr lang="en" sz="1000">
                <a:solidFill>
                  <a:srgbClr val="FF0000"/>
                </a:solidFill>
                <a:latin typeface="Courier New"/>
                <a:ea typeface="Courier New"/>
                <a:cs typeface="Courier New"/>
                <a:sym typeface="Courier New"/>
              </a:rPr>
            </a:br>
            <a:r>
              <a:rPr b="1" lang="en" sz="1000">
                <a:solidFill>
                  <a:srgbClr val="FF0000"/>
                </a:solidFill>
                <a:latin typeface="Courier New"/>
                <a:ea typeface="Courier New"/>
                <a:cs typeface="Courier New"/>
                <a:sym typeface="Courier New"/>
              </a:rPr>
              <a:t>HTTP/2 404</a:t>
            </a:r>
            <a:endParaRPr b="1" sz="1000">
              <a:solidFill>
                <a:srgbClr val="FF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date: Sat, 07 Nov 2020 19:21:09 GMT</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content-type: text/html; charset=iso-8859-1</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set-cookie: __cfduid=d7e5307f1384c0db1c6ce581f9c569cb21604776869; expires=Mon, 07-Dec-20 19:21:09 GMT; path=/; domain=.carrd.co; HttpOnly; SameSite=Lax</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cf-cache-status: DYNAMIC</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cf-request-id: 0645c0d52f0000cee0670e3000000001</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expect-ct: max-age=604800, report-uri="https://report-uri.cloudflare.com/cdn-cgi/beacon/expect-ct"</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set-cookie: __cflb=0H28unazevof7rv9ZiK1Lx6XDsNFxapSMcS2gLEE3bT; SameSite=Lax; path=/; expires=Sat, 07-Nov-20 19:51:09 GMT; HttpOnly</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server: cloudflare</a:t>
            </a:r>
            <a:endParaRPr sz="1000">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000">
                <a:latin typeface="Courier New"/>
                <a:ea typeface="Courier New"/>
                <a:cs typeface="Courier New"/>
                <a:sym typeface="Courier New"/>
              </a:rPr>
              <a:t>cf-ray: 5ee96a684ceacee0-IAD</a:t>
            </a:r>
            <a:endParaRPr sz="10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latin typeface="Courier New"/>
              <a:ea typeface="Courier New"/>
              <a:cs typeface="Courier New"/>
              <a:sym typeface="Courier New"/>
            </a:endParaRPr>
          </a:p>
        </p:txBody>
      </p:sp>
      <p:sp>
        <p:nvSpPr>
          <p:cNvPr id="137" name="Google Shape;13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21"/>
          <p:cNvSpPr txBox="1"/>
          <p:nvPr/>
        </p:nvSpPr>
        <p:spPr>
          <a:xfrm>
            <a:off x="330425" y="4663225"/>
            <a:ext cx="85020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Harveen Kaur                                            CS 795: Web Archiving Forensics (Fall 2020)</a:t>
            </a:r>
            <a:endParaRPr sz="1200">
              <a:solidFill>
                <a:srgbClr val="666666"/>
              </a:solidFill>
            </a:endParaRPr>
          </a:p>
        </p:txBody>
      </p:sp>
      <p:pic>
        <p:nvPicPr>
          <p:cNvPr id="139" name="Google Shape;139;p21"/>
          <p:cNvPicPr preferRelativeResize="0"/>
          <p:nvPr/>
        </p:nvPicPr>
        <p:blipFill>
          <a:blip r:embed="rId3">
            <a:alphaModFix/>
          </a:blip>
          <a:stretch>
            <a:fillRect/>
          </a:stretch>
        </p:blipFill>
        <p:spPr>
          <a:xfrm>
            <a:off x="4164600" y="1305700"/>
            <a:ext cx="4830001" cy="2722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